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slideLayouts/slideLayout1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50" r:id="rId2"/>
    <p:sldMasterId id="2147483662" r:id="rId3"/>
  </p:sldMasterIdLst>
  <p:notesMasterIdLst>
    <p:notesMasterId r:id="rId24"/>
  </p:notesMasterIdLst>
  <p:handoutMasterIdLst>
    <p:handoutMasterId r:id="rId25"/>
  </p:handoutMasterIdLst>
  <p:sldIdLst>
    <p:sldId id="768" r:id="rId4"/>
    <p:sldId id="673" r:id="rId5"/>
    <p:sldId id="748" r:id="rId6"/>
    <p:sldId id="749" r:id="rId7"/>
    <p:sldId id="750" r:id="rId8"/>
    <p:sldId id="751" r:id="rId9"/>
    <p:sldId id="752" r:id="rId10"/>
    <p:sldId id="753" r:id="rId11"/>
    <p:sldId id="754" r:id="rId12"/>
    <p:sldId id="755" r:id="rId13"/>
    <p:sldId id="766" r:id="rId14"/>
    <p:sldId id="767" r:id="rId15"/>
    <p:sldId id="756" r:id="rId16"/>
    <p:sldId id="757" r:id="rId17"/>
    <p:sldId id="758" r:id="rId18"/>
    <p:sldId id="759" r:id="rId19"/>
    <p:sldId id="760" r:id="rId20"/>
    <p:sldId id="761" r:id="rId21"/>
    <p:sldId id="763" r:id="rId22"/>
    <p:sldId id="764" r:id="rId23"/>
  </p:sldIdLst>
  <p:sldSz cx="9144000" cy="6858000" type="screen4x3"/>
  <p:notesSz cx="6735763" cy="9866313"/>
  <p:defaultTextStyle>
    <a:defPPr>
      <a:defRPr lang="sr-Latn-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07" userDrawn="1">
          <p15:clr>
            <a:srgbClr val="A4A3A4"/>
          </p15:clr>
        </p15:guide>
        <p15:guide id="2" pos="2122"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306" autoAdjust="0"/>
    <p:restoredTop sz="94646"/>
  </p:normalViewPr>
  <p:slideViewPr>
    <p:cSldViewPr>
      <p:cViewPr varScale="1">
        <p:scale>
          <a:sx n="67" d="100"/>
          <a:sy n="67" d="100"/>
        </p:scale>
        <p:origin x="1404" y="6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50" d="100"/>
          <a:sy n="50" d="100"/>
        </p:scale>
        <p:origin x="-2982" y="-96"/>
      </p:cViewPr>
      <p:guideLst>
        <p:guide orient="horz" pos="3107"/>
        <p:guide pos="212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notesMaster" Target="notesMasters/notes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18830" cy="493316"/>
          </a:xfrm>
          <a:prstGeom prst="rect">
            <a:avLst/>
          </a:prstGeom>
        </p:spPr>
        <p:txBody>
          <a:bodyPr vert="horz" lIns="94858" tIns="47429" rIns="94858" bIns="47429" rtlCol="0"/>
          <a:lstStyle>
            <a:lvl1pPr algn="l">
              <a:defRPr sz="1200"/>
            </a:lvl1pPr>
          </a:lstStyle>
          <a:p>
            <a:endParaRPr lang="de-DE" dirty="0"/>
          </a:p>
        </p:txBody>
      </p:sp>
      <p:sp>
        <p:nvSpPr>
          <p:cNvPr id="3" name="Date Placeholder 2"/>
          <p:cNvSpPr>
            <a:spLocks noGrp="1"/>
          </p:cNvSpPr>
          <p:nvPr>
            <p:ph type="dt" sz="quarter" idx="1"/>
          </p:nvPr>
        </p:nvSpPr>
        <p:spPr>
          <a:xfrm>
            <a:off x="3815374" y="0"/>
            <a:ext cx="2918830" cy="493316"/>
          </a:xfrm>
          <a:prstGeom prst="rect">
            <a:avLst/>
          </a:prstGeom>
        </p:spPr>
        <p:txBody>
          <a:bodyPr vert="horz" lIns="94858" tIns="47429" rIns="94858" bIns="47429" rtlCol="0"/>
          <a:lstStyle>
            <a:lvl1pPr algn="r">
              <a:defRPr sz="1200"/>
            </a:lvl1pPr>
          </a:lstStyle>
          <a:p>
            <a:fld id="{740D9944-BC91-4199-B83C-94BA012D8478}" type="datetimeFigureOut">
              <a:rPr lang="de-DE" smtClean="0"/>
              <a:t>11.02.2019</a:t>
            </a:fld>
            <a:endParaRPr lang="de-DE" dirty="0"/>
          </a:p>
        </p:txBody>
      </p:sp>
      <p:sp>
        <p:nvSpPr>
          <p:cNvPr id="4" name="Footer Placeholder 3"/>
          <p:cNvSpPr>
            <a:spLocks noGrp="1"/>
          </p:cNvSpPr>
          <p:nvPr>
            <p:ph type="ftr" sz="quarter" idx="2"/>
          </p:nvPr>
        </p:nvSpPr>
        <p:spPr>
          <a:xfrm>
            <a:off x="1" y="9371285"/>
            <a:ext cx="2918830" cy="493316"/>
          </a:xfrm>
          <a:prstGeom prst="rect">
            <a:avLst/>
          </a:prstGeom>
        </p:spPr>
        <p:txBody>
          <a:bodyPr vert="horz" lIns="94858" tIns="47429" rIns="94858" bIns="47429" rtlCol="0" anchor="b"/>
          <a:lstStyle>
            <a:lvl1pPr algn="l">
              <a:defRPr sz="1200"/>
            </a:lvl1pPr>
          </a:lstStyle>
          <a:p>
            <a:endParaRPr lang="de-DE" dirty="0"/>
          </a:p>
        </p:txBody>
      </p:sp>
      <p:sp>
        <p:nvSpPr>
          <p:cNvPr id="5" name="Slide Number Placeholder 4"/>
          <p:cNvSpPr>
            <a:spLocks noGrp="1"/>
          </p:cNvSpPr>
          <p:nvPr>
            <p:ph type="sldNum" sz="quarter" idx="3"/>
          </p:nvPr>
        </p:nvSpPr>
        <p:spPr>
          <a:xfrm>
            <a:off x="3815374" y="9371285"/>
            <a:ext cx="2918830" cy="493316"/>
          </a:xfrm>
          <a:prstGeom prst="rect">
            <a:avLst/>
          </a:prstGeom>
        </p:spPr>
        <p:txBody>
          <a:bodyPr vert="horz" lIns="94858" tIns="47429" rIns="94858" bIns="47429" rtlCol="0" anchor="b"/>
          <a:lstStyle>
            <a:lvl1pPr algn="r">
              <a:defRPr sz="1200"/>
            </a:lvl1pPr>
          </a:lstStyle>
          <a:p>
            <a:fld id="{8DA98383-E2EE-4E86-9974-948701890D74}" type="slidenum">
              <a:rPr lang="de-DE" smtClean="0"/>
              <a:t>‹#›</a:t>
            </a:fld>
            <a:endParaRPr lang="de-DE" dirty="0"/>
          </a:p>
        </p:txBody>
      </p:sp>
    </p:spTree>
    <p:extLst>
      <p:ext uri="{BB962C8B-B14F-4D97-AF65-F5344CB8AC3E}">
        <p14:creationId xmlns:p14="http://schemas.microsoft.com/office/powerpoint/2010/main" val="63999447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18830" cy="493316"/>
          </a:xfrm>
          <a:prstGeom prst="rect">
            <a:avLst/>
          </a:prstGeom>
        </p:spPr>
        <p:txBody>
          <a:bodyPr vert="horz" lIns="94858" tIns="47429" rIns="94858" bIns="47429" rtlCol="0"/>
          <a:lstStyle>
            <a:lvl1pPr algn="l">
              <a:defRPr sz="1200"/>
            </a:lvl1pPr>
          </a:lstStyle>
          <a:p>
            <a:endParaRPr lang="hr-HR"/>
          </a:p>
        </p:txBody>
      </p:sp>
      <p:sp>
        <p:nvSpPr>
          <p:cNvPr id="3" name="Date Placeholder 2"/>
          <p:cNvSpPr>
            <a:spLocks noGrp="1"/>
          </p:cNvSpPr>
          <p:nvPr>
            <p:ph type="dt" idx="1"/>
          </p:nvPr>
        </p:nvSpPr>
        <p:spPr>
          <a:xfrm>
            <a:off x="3815374" y="0"/>
            <a:ext cx="2918830" cy="493316"/>
          </a:xfrm>
          <a:prstGeom prst="rect">
            <a:avLst/>
          </a:prstGeom>
        </p:spPr>
        <p:txBody>
          <a:bodyPr vert="horz" lIns="94858" tIns="47429" rIns="94858" bIns="47429" rtlCol="0"/>
          <a:lstStyle>
            <a:lvl1pPr algn="r">
              <a:defRPr sz="1200"/>
            </a:lvl1pPr>
          </a:lstStyle>
          <a:p>
            <a:fld id="{A2CE0CF2-A932-4ACA-95BE-42E6D9A59098}" type="datetimeFigureOut">
              <a:rPr lang="hr-HR" smtClean="0"/>
              <a:pPr/>
              <a:t>11.2.2019.</a:t>
            </a:fld>
            <a:endParaRPr lang="hr-HR"/>
          </a:p>
        </p:txBody>
      </p:sp>
      <p:sp>
        <p:nvSpPr>
          <p:cNvPr id="4" name="Slide Image Placeholder 3"/>
          <p:cNvSpPr>
            <a:spLocks noGrp="1" noRot="1" noChangeAspect="1"/>
          </p:cNvSpPr>
          <p:nvPr>
            <p:ph type="sldImg" idx="2"/>
          </p:nvPr>
        </p:nvSpPr>
        <p:spPr>
          <a:xfrm>
            <a:off x="903288" y="741363"/>
            <a:ext cx="4929187" cy="3698875"/>
          </a:xfrm>
          <a:prstGeom prst="rect">
            <a:avLst/>
          </a:prstGeom>
          <a:noFill/>
          <a:ln w="12700">
            <a:solidFill>
              <a:prstClr val="black"/>
            </a:solidFill>
          </a:ln>
        </p:spPr>
        <p:txBody>
          <a:bodyPr vert="horz" lIns="94858" tIns="47429" rIns="94858" bIns="47429" rtlCol="0" anchor="ctr"/>
          <a:lstStyle/>
          <a:p>
            <a:endParaRPr lang="hr-HR"/>
          </a:p>
        </p:txBody>
      </p:sp>
      <p:sp>
        <p:nvSpPr>
          <p:cNvPr id="5" name="Notes Placeholder 4"/>
          <p:cNvSpPr>
            <a:spLocks noGrp="1"/>
          </p:cNvSpPr>
          <p:nvPr>
            <p:ph type="body" sz="quarter" idx="3"/>
          </p:nvPr>
        </p:nvSpPr>
        <p:spPr>
          <a:xfrm>
            <a:off x="673577" y="4686499"/>
            <a:ext cx="5388610" cy="4439841"/>
          </a:xfrm>
          <a:prstGeom prst="rect">
            <a:avLst/>
          </a:prstGeom>
        </p:spPr>
        <p:txBody>
          <a:bodyPr vert="horz" lIns="94858" tIns="47429" rIns="94858" bIns="4742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hr-HR"/>
          </a:p>
        </p:txBody>
      </p:sp>
      <p:sp>
        <p:nvSpPr>
          <p:cNvPr id="6" name="Footer Placeholder 5"/>
          <p:cNvSpPr>
            <a:spLocks noGrp="1"/>
          </p:cNvSpPr>
          <p:nvPr>
            <p:ph type="ftr" sz="quarter" idx="4"/>
          </p:nvPr>
        </p:nvSpPr>
        <p:spPr>
          <a:xfrm>
            <a:off x="1" y="9371285"/>
            <a:ext cx="2918830" cy="493316"/>
          </a:xfrm>
          <a:prstGeom prst="rect">
            <a:avLst/>
          </a:prstGeom>
        </p:spPr>
        <p:txBody>
          <a:bodyPr vert="horz" lIns="94858" tIns="47429" rIns="94858" bIns="47429" rtlCol="0" anchor="b"/>
          <a:lstStyle>
            <a:lvl1pPr algn="l">
              <a:defRPr sz="1200"/>
            </a:lvl1pPr>
          </a:lstStyle>
          <a:p>
            <a:endParaRPr lang="hr-HR"/>
          </a:p>
        </p:txBody>
      </p:sp>
      <p:sp>
        <p:nvSpPr>
          <p:cNvPr id="7" name="Slide Number Placeholder 6"/>
          <p:cNvSpPr>
            <a:spLocks noGrp="1"/>
          </p:cNvSpPr>
          <p:nvPr>
            <p:ph type="sldNum" sz="quarter" idx="5"/>
          </p:nvPr>
        </p:nvSpPr>
        <p:spPr>
          <a:xfrm>
            <a:off x="3815374" y="9371285"/>
            <a:ext cx="2918830" cy="493316"/>
          </a:xfrm>
          <a:prstGeom prst="rect">
            <a:avLst/>
          </a:prstGeom>
        </p:spPr>
        <p:txBody>
          <a:bodyPr vert="horz" lIns="94858" tIns="47429" rIns="94858" bIns="47429" rtlCol="0" anchor="b"/>
          <a:lstStyle>
            <a:lvl1pPr algn="r">
              <a:defRPr sz="1200"/>
            </a:lvl1pPr>
          </a:lstStyle>
          <a:p>
            <a:fld id="{0CE8FBC9-DFC2-47B9-94F6-11C36A3B6ACF}" type="slidenum">
              <a:rPr lang="hr-HR" smtClean="0"/>
              <a:pPr/>
              <a:t>‹#›</a:t>
            </a:fld>
            <a:endParaRPr lang="hr-HR"/>
          </a:p>
        </p:txBody>
      </p:sp>
    </p:spTree>
    <p:extLst>
      <p:ext uri="{BB962C8B-B14F-4D97-AF65-F5344CB8AC3E}">
        <p14:creationId xmlns:p14="http://schemas.microsoft.com/office/powerpoint/2010/main" val="135068808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Activity under result 2.1 to support development of teachers competency framework and a staff appraisal system</a:t>
            </a:r>
          </a:p>
          <a:p>
            <a:r>
              <a:rPr lang="en-US" dirty="0"/>
              <a:t>To carry out a wide TNA for IVET teachers, masters of industry and managers</a:t>
            </a:r>
          </a:p>
          <a:p>
            <a:endParaRPr lang="en-US" dirty="0"/>
          </a:p>
        </p:txBody>
      </p:sp>
      <p:sp>
        <p:nvSpPr>
          <p:cNvPr id="4" name="Slide Number Placeholder 3"/>
          <p:cNvSpPr>
            <a:spLocks noGrp="1"/>
          </p:cNvSpPr>
          <p:nvPr>
            <p:ph type="sldNum" sz="quarter" idx="10"/>
          </p:nvPr>
        </p:nvSpPr>
        <p:spPr/>
        <p:txBody>
          <a:bodyPr/>
          <a:lstStyle/>
          <a:p>
            <a:fld id="{0CE8FBC9-DFC2-47B9-94F6-11C36A3B6ACF}" type="slidenum">
              <a:rPr lang="hr-HR" smtClean="0"/>
              <a:pPr/>
              <a:t>2</a:t>
            </a:fld>
            <a:endParaRPr lang="hr-HR"/>
          </a:p>
        </p:txBody>
      </p:sp>
    </p:spTree>
    <p:extLst>
      <p:ext uri="{BB962C8B-B14F-4D97-AF65-F5344CB8AC3E}">
        <p14:creationId xmlns:p14="http://schemas.microsoft.com/office/powerpoint/2010/main" val="40233900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Activity under result 2.1 to support development of teachers competency framework and a staff appraisal system</a:t>
            </a:r>
          </a:p>
          <a:p>
            <a:r>
              <a:rPr lang="en-US" dirty="0"/>
              <a:t>To carry out a wide TNA for IVET teachers, masters of industry and managers</a:t>
            </a:r>
          </a:p>
          <a:p>
            <a:endParaRPr lang="en-US" dirty="0"/>
          </a:p>
        </p:txBody>
      </p:sp>
      <p:sp>
        <p:nvSpPr>
          <p:cNvPr id="4" name="Slide Number Placeholder 3"/>
          <p:cNvSpPr>
            <a:spLocks noGrp="1"/>
          </p:cNvSpPr>
          <p:nvPr>
            <p:ph type="sldNum" sz="quarter" idx="10"/>
          </p:nvPr>
        </p:nvSpPr>
        <p:spPr/>
        <p:txBody>
          <a:bodyPr/>
          <a:lstStyle/>
          <a:p>
            <a:fld id="{0CE8FBC9-DFC2-47B9-94F6-11C36A3B6ACF}" type="slidenum">
              <a:rPr lang="hr-HR" smtClean="0"/>
              <a:pPr/>
              <a:t>11</a:t>
            </a:fld>
            <a:endParaRPr lang="hr-HR"/>
          </a:p>
        </p:txBody>
      </p:sp>
    </p:spTree>
    <p:extLst>
      <p:ext uri="{BB962C8B-B14F-4D97-AF65-F5344CB8AC3E}">
        <p14:creationId xmlns:p14="http://schemas.microsoft.com/office/powerpoint/2010/main" val="42400741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Activity under result 2.1 to support development of teachers competency framework and a staff appraisal system</a:t>
            </a:r>
          </a:p>
          <a:p>
            <a:r>
              <a:rPr lang="en-US" dirty="0"/>
              <a:t>To carry out a wide TNA for IVET teachers, masters of industry and managers</a:t>
            </a:r>
          </a:p>
          <a:p>
            <a:endParaRPr lang="en-US" dirty="0"/>
          </a:p>
        </p:txBody>
      </p:sp>
      <p:sp>
        <p:nvSpPr>
          <p:cNvPr id="4" name="Slide Number Placeholder 3"/>
          <p:cNvSpPr>
            <a:spLocks noGrp="1"/>
          </p:cNvSpPr>
          <p:nvPr>
            <p:ph type="sldNum" sz="quarter" idx="10"/>
          </p:nvPr>
        </p:nvSpPr>
        <p:spPr/>
        <p:txBody>
          <a:bodyPr/>
          <a:lstStyle/>
          <a:p>
            <a:fld id="{0CE8FBC9-DFC2-47B9-94F6-11C36A3B6ACF}" type="slidenum">
              <a:rPr lang="hr-HR" smtClean="0"/>
              <a:pPr/>
              <a:t>12</a:t>
            </a:fld>
            <a:endParaRPr lang="hr-HR"/>
          </a:p>
        </p:txBody>
      </p:sp>
    </p:spTree>
    <p:extLst>
      <p:ext uri="{BB962C8B-B14F-4D97-AF65-F5344CB8AC3E}">
        <p14:creationId xmlns:p14="http://schemas.microsoft.com/office/powerpoint/2010/main" val="16369516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Activity under result 2.1 to support development of teachers competency framework and a staff appraisal system</a:t>
            </a:r>
          </a:p>
          <a:p>
            <a:r>
              <a:rPr lang="en-US" dirty="0"/>
              <a:t>To carry out a wide TNA for IVET teachers, masters of industry and managers</a:t>
            </a:r>
          </a:p>
          <a:p>
            <a:endParaRPr lang="en-US" dirty="0"/>
          </a:p>
        </p:txBody>
      </p:sp>
      <p:sp>
        <p:nvSpPr>
          <p:cNvPr id="4" name="Slide Number Placeholder 3"/>
          <p:cNvSpPr>
            <a:spLocks noGrp="1"/>
          </p:cNvSpPr>
          <p:nvPr>
            <p:ph type="sldNum" sz="quarter" idx="10"/>
          </p:nvPr>
        </p:nvSpPr>
        <p:spPr/>
        <p:txBody>
          <a:bodyPr/>
          <a:lstStyle/>
          <a:p>
            <a:fld id="{0CE8FBC9-DFC2-47B9-94F6-11C36A3B6ACF}" type="slidenum">
              <a:rPr lang="hr-HR" smtClean="0"/>
              <a:pPr/>
              <a:t>13</a:t>
            </a:fld>
            <a:endParaRPr lang="hr-HR"/>
          </a:p>
        </p:txBody>
      </p:sp>
    </p:spTree>
    <p:extLst>
      <p:ext uri="{BB962C8B-B14F-4D97-AF65-F5344CB8AC3E}">
        <p14:creationId xmlns:p14="http://schemas.microsoft.com/office/powerpoint/2010/main" val="29960629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Activity under result 2.1 to support development of teachers competency framework and a staff appraisal system</a:t>
            </a:r>
          </a:p>
          <a:p>
            <a:r>
              <a:rPr lang="en-US" dirty="0"/>
              <a:t>To carry out a wide TNA for IVET teachers, masters of industry and managers</a:t>
            </a:r>
          </a:p>
          <a:p>
            <a:endParaRPr lang="en-US" dirty="0"/>
          </a:p>
        </p:txBody>
      </p:sp>
      <p:sp>
        <p:nvSpPr>
          <p:cNvPr id="4" name="Slide Number Placeholder 3"/>
          <p:cNvSpPr>
            <a:spLocks noGrp="1"/>
          </p:cNvSpPr>
          <p:nvPr>
            <p:ph type="sldNum" sz="quarter" idx="10"/>
          </p:nvPr>
        </p:nvSpPr>
        <p:spPr/>
        <p:txBody>
          <a:bodyPr/>
          <a:lstStyle/>
          <a:p>
            <a:fld id="{0CE8FBC9-DFC2-47B9-94F6-11C36A3B6ACF}" type="slidenum">
              <a:rPr lang="hr-HR" smtClean="0"/>
              <a:pPr/>
              <a:t>14</a:t>
            </a:fld>
            <a:endParaRPr lang="hr-HR"/>
          </a:p>
        </p:txBody>
      </p:sp>
    </p:spTree>
    <p:extLst>
      <p:ext uri="{BB962C8B-B14F-4D97-AF65-F5344CB8AC3E}">
        <p14:creationId xmlns:p14="http://schemas.microsoft.com/office/powerpoint/2010/main" val="35830078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Activity under result 2.1 to support development of teachers competency framework and a staff appraisal system</a:t>
            </a:r>
          </a:p>
          <a:p>
            <a:r>
              <a:rPr lang="en-US" dirty="0"/>
              <a:t>To carry out a wide TNA for IVET teachers, masters of industry and managers</a:t>
            </a:r>
          </a:p>
          <a:p>
            <a:endParaRPr lang="en-US" dirty="0"/>
          </a:p>
        </p:txBody>
      </p:sp>
      <p:sp>
        <p:nvSpPr>
          <p:cNvPr id="4" name="Slide Number Placeholder 3"/>
          <p:cNvSpPr>
            <a:spLocks noGrp="1"/>
          </p:cNvSpPr>
          <p:nvPr>
            <p:ph type="sldNum" sz="quarter" idx="10"/>
          </p:nvPr>
        </p:nvSpPr>
        <p:spPr/>
        <p:txBody>
          <a:bodyPr/>
          <a:lstStyle/>
          <a:p>
            <a:fld id="{0CE8FBC9-DFC2-47B9-94F6-11C36A3B6ACF}" type="slidenum">
              <a:rPr lang="hr-HR" smtClean="0"/>
              <a:pPr/>
              <a:t>15</a:t>
            </a:fld>
            <a:endParaRPr lang="hr-HR"/>
          </a:p>
        </p:txBody>
      </p:sp>
    </p:spTree>
    <p:extLst>
      <p:ext uri="{BB962C8B-B14F-4D97-AF65-F5344CB8AC3E}">
        <p14:creationId xmlns:p14="http://schemas.microsoft.com/office/powerpoint/2010/main" val="27540075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Activity under result 2.1 to support development of teachers competency framework and a staff appraisal system</a:t>
            </a:r>
          </a:p>
          <a:p>
            <a:r>
              <a:rPr lang="en-US" dirty="0"/>
              <a:t>To carry out a wide TNA for IVET teachers, masters of industry and managers</a:t>
            </a:r>
          </a:p>
          <a:p>
            <a:endParaRPr lang="en-US" dirty="0"/>
          </a:p>
        </p:txBody>
      </p:sp>
      <p:sp>
        <p:nvSpPr>
          <p:cNvPr id="4" name="Slide Number Placeholder 3"/>
          <p:cNvSpPr>
            <a:spLocks noGrp="1"/>
          </p:cNvSpPr>
          <p:nvPr>
            <p:ph type="sldNum" sz="quarter" idx="10"/>
          </p:nvPr>
        </p:nvSpPr>
        <p:spPr/>
        <p:txBody>
          <a:bodyPr/>
          <a:lstStyle/>
          <a:p>
            <a:fld id="{0CE8FBC9-DFC2-47B9-94F6-11C36A3B6ACF}" type="slidenum">
              <a:rPr lang="hr-HR" smtClean="0"/>
              <a:pPr/>
              <a:t>16</a:t>
            </a:fld>
            <a:endParaRPr lang="hr-HR"/>
          </a:p>
        </p:txBody>
      </p:sp>
    </p:spTree>
    <p:extLst>
      <p:ext uri="{BB962C8B-B14F-4D97-AF65-F5344CB8AC3E}">
        <p14:creationId xmlns:p14="http://schemas.microsoft.com/office/powerpoint/2010/main" val="7994282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Activity under result 2.1 to support development of teachers competency framework and a staff appraisal system</a:t>
            </a:r>
          </a:p>
          <a:p>
            <a:r>
              <a:rPr lang="en-US" dirty="0"/>
              <a:t>To carry out a wide TNA for IVET teachers, masters of industry and managers</a:t>
            </a:r>
          </a:p>
          <a:p>
            <a:endParaRPr lang="en-US" dirty="0"/>
          </a:p>
        </p:txBody>
      </p:sp>
      <p:sp>
        <p:nvSpPr>
          <p:cNvPr id="4" name="Slide Number Placeholder 3"/>
          <p:cNvSpPr>
            <a:spLocks noGrp="1"/>
          </p:cNvSpPr>
          <p:nvPr>
            <p:ph type="sldNum" sz="quarter" idx="10"/>
          </p:nvPr>
        </p:nvSpPr>
        <p:spPr/>
        <p:txBody>
          <a:bodyPr/>
          <a:lstStyle/>
          <a:p>
            <a:fld id="{0CE8FBC9-DFC2-47B9-94F6-11C36A3B6ACF}" type="slidenum">
              <a:rPr lang="hr-HR" smtClean="0"/>
              <a:pPr/>
              <a:t>17</a:t>
            </a:fld>
            <a:endParaRPr lang="hr-HR"/>
          </a:p>
        </p:txBody>
      </p:sp>
    </p:spTree>
    <p:extLst>
      <p:ext uri="{BB962C8B-B14F-4D97-AF65-F5344CB8AC3E}">
        <p14:creationId xmlns:p14="http://schemas.microsoft.com/office/powerpoint/2010/main" val="17510562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Activity under result 2.1 to support development of teachers competency framework and a staff appraisal system</a:t>
            </a:r>
          </a:p>
          <a:p>
            <a:r>
              <a:rPr lang="en-US" dirty="0"/>
              <a:t>To carry out a wide TNA for IVET teachers, masters of industry and managers</a:t>
            </a:r>
          </a:p>
          <a:p>
            <a:endParaRPr lang="en-US" dirty="0"/>
          </a:p>
        </p:txBody>
      </p:sp>
      <p:sp>
        <p:nvSpPr>
          <p:cNvPr id="4" name="Slide Number Placeholder 3"/>
          <p:cNvSpPr>
            <a:spLocks noGrp="1"/>
          </p:cNvSpPr>
          <p:nvPr>
            <p:ph type="sldNum" sz="quarter" idx="10"/>
          </p:nvPr>
        </p:nvSpPr>
        <p:spPr/>
        <p:txBody>
          <a:bodyPr/>
          <a:lstStyle/>
          <a:p>
            <a:fld id="{0CE8FBC9-DFC2-47B9-94F6-11C36A3B6ACF}" type="slidenum">
              <a:rPr lang="hr-HR" smtClean="0"/>
              <a:pPr/>
              <a:t>18</a:t>
            </a:fld>
            <a:endParaRPr lang="hr-HR"/>
          </a:p>
        </p:txBody>
      </p:sp>
    </p:spTree>
    <p:extLst>
      <p:ext uri="{BB962C8B-B14F-4D97-AF65-F5344CB8AC3E}">
        <p14:creationId xmlns:p14="http://schemas.microsoft.com/office/powerpoint/2010/main" val="37646323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Activity under result 2.1 to support development of teachers competency framework and a staff appraisal system</a:t>
            </a:r>
          </a:p>
          <a:p>
            <a:r>
              <a:rPr lang="en-US" dirty="0"/>
              <a:t>To carry out a wide TNA for IVET teachers, masters of industry and managers</a:t>
            </a:r>
          </a:p>
          <a:p>
            <a:endParaRPr lang="en-US" dirty="0"/>
          </a:p>
        </p:txBody>
      </p:sp>
      <p:sp>
        <p:nvSpPr>
          <p:cNvPr id="4" name="Slide Number Placeholder 3"/>
          <p:cNvSpPr>
            <a:spLocks noGrp="1"/>
          </p:cNvSpPr>
          <p:nvPr>
            <p:ph type="sldNum" sz="quarter" idx="10"/>
          </p:nvPr>
        </p:nvSpPr>
        <p:spPr/>
        <p:txBody>
          <a:bodyPr/>
          <a:lstStyle/>
          <a:p>
            <a:fld id="{0CE8FBC9-DFC2-47B9-94F6-11C36A3B6ACF}" type="slidenum">
              <a:rPr lang="hr-HR" smtClean="0"/>
              <a:pPr/>
              <a:t>19</a:t>
            </a:fld>
            <a:endParaRPr lang="hr-HR"/>
          </a:p>
        </p:txBody>
      </p:sp>
    </p:spTree>
    <p:extLst>
      <p:ext uri="{BB962C8B-B14F-4D97-AF65-F5344CB8AC3E}">
        <p14:creationId xmlns:p14="http://schemas.microsoft.com/office/powerpoint/2010/main" val="33778996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Activity under result 2.1 to support development of teachers competency framework and a staff appraisal system</a:t>
            </a:r>
          </a:p>
          <a:p>
            <a:r>
              <a:rPr lang="en-US" dirty="0"/>
              <a:t>To carry out a wide TNA for IVET teachers, masters of industry and managers</a:t>
            </a:r>
          </a:p>
          <a:p>
            <a:endParaRPr lang="en-US" dirty="0"/>
          </a:p>
        </p:txBody>
      </p:sp>
      <p:sp>
        <p:nvSpPr>
          <p:cNvPr id="4" name="Slide Number Placeholder 3"/>
          <p:cNvSpPr>
            <a:spLocks noGrp="1"/>
          </p:cNvSpPr>
          <p:nvPr>
            <p:ph type="sldNum" sz="quarter" idx="10"/>
          </p:nvPr>
        </p:nvSpPr>
        <p:spPr/>
        <p:txBody>
          <a:bodyPr/>
          <a:lstStyle/>
          <a:p>
            <a:fld id="{0CE8FBC9-DFC2-47B9-94F6-11C36A3B6ACF}" type="slidenum">
              <a:rPr lang="hr-HR" smtClean="0"/>
              <a:pPr/>
              <a:t>3</a:t>
            </a:fld>
            <a:endParaRPr lang="hr-HR"/>
          </a:p>
        </p:txBody>
      </p:sp>
    </p:spTree>
    <p:extLst>
      <p:ext uri="{BB962C8B-B14F-4D97-AF65-F5344CB8AC3E}">
        <p14:creationId xmlns:p14="http://schemas.microsoft.com/office/powerpoint/2010/main" val="12163169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Activity under result 2.1 to support development of teachers competency framework and a staff appraisal system</a:t>
            </a:r>
          </a:p>
          <a:p>
            <a:r>
              <a:rPr lang="en-US" dirty="0"/>
              <a:t>To carry out a wide TNA for IVET teachers, masters of industry and managers</a:t>
            </a:r>
          </a:p>
          <a:p>
            <a:endParaRPr lang="en-US" dirty="0"/>
          </a:p>
        </p:txBody>
      </p:sp>
      <p:sp>
        <p:nvSpPr>
          <p:cNvPr id="4" name="Slide Number Placeholder 3"/>
          <p:cNvSpPr>
            <a:spLocks noGrp="1"/>
          </p:cNvSpPr>
          <p:nvPr>
            <p:ph type="sldNum" sz="quarter" idx="10"/>
          </p:nvPr>
        </p:nvSpPr>
        <p:spPr/>
        <p:txBody>
          <a:bodyPr/>
          <a:lstStyle/>
          <a:p>
            <a:fld id="{0CE8FBC9-DFC2-47B9-94F6-11C36A3B6ACF}" type="slidenum">
              <a:rPr lang="hr-HR" smtClean="0"/>
              <a:pPr/>
              <a:t>4</a:t>
            </a:fld>
            <a:endParaRPr lang="hr-HR"/>
          </a:p>
        </p:txBody>
      </p:sp>
    </p:spTree>
    <p:extLst>
      <p:ext uri="{BB962C8B-B14F-4D97-AF65-F5344CB8AC3E}">
        <p14:creationId xmlns:p14="http://schemas.microsoft.com/office/powerpoint/2010/main" val="8424321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Activity under result 2.1 to support development of teachers competency framework and a staff appraisal system</a:t>
            </a:r>
          </a:p>
          <a:p>
            <a:r>
              <a:rPr lang="en-US" dirty="0"/>
              <a:t>To carry out a wide TNA for IVET teachers, masters of industry and managers</a:t>
            </a:r>
          </a:p>
          <a:p>
            <a:endParaRPr lang="en-US" dirty="0"/>
          </a:p>
        </p:txBody>
      </p:sp>
      <p:sp>
        <p:nvSpPr>
          <p:cNvPr id="4" name="Slide Number Placeholder 3"/>
          <p:cNvSpPr>
            <a:spLocks noGrp="1"/>
          </p:cNvSpPr>
          <p:nvPr>
            <p:ph type="sldNum" sz="quarter" idx="10"/>
          </p:nvPr>
        </p:nvSpPr>
        <p:spPr/>
        <p:txBody>
          <a:bodyPr/>
          <a:lstStyle/>
          <a:p>
            <a:fld id="{0CE8FBC9-DFC2-47B9-94F6-11C36A3B6ACF}" type="slidenum">
              <a:rPr lang="hr-HR" smtClean="0"/>
              <a:pPr/>
              <a:t>5</a:t>
            </a:fld>
            <a:endParaRPr lang="hr-HR"/>
          </a:p>
        </p:txBody>
      </p:sp>
    </p:spTree>
    <p:extLst>
      <p:ext uri="{BB962C8B-B14F-4D97-AF65-F5344CB8AC3E}">
        <p14:creationId xmlns:p14="http://schemas.microsoft.com/office/powerpoint/2010/main" val="29832344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Activity under result 2.1 to support development of teachers competency framework and a staff appraisal system</a:t>
            </a:r>
          </a:p>
          <a:p>
            <a:r>
              <a:rPr lang="en-US" dirty="0"/>
              <a:t>To carry out a wide TNA for IVET teachers, masters of industry and managers</a:t>
            </a:r>
          </a:p>
          <a:p>
            <a:endParaRPr lang="en-US" dirty="0"/>
          </a:p>
        </p:txBody>
      </p:sp>
      <p:sp>
        <p:nvSpPr>
          <p:cNvPr id="4" name="Slide Number Placeholder 3"/>
          <p:cNvSpPr>
            <a:spLocks noGrp="1"/>
          </p:cNvSpPr>
          <p:nvPr>
            <p:ph type="sldNum" sz="quarter" idx="10"/>
          </p:nvPr>
        </p:nvSpPr>
        <p:spPr/>
        <p:txBody>
          <a:bodyPr/>
          <a:lstStyle/>
          <a:p>
            <a:fld id="{0CE8FBC9-DFC2-47B9-94F6-11C36A3B6ACF}" type="slidenum">
              <a:rPr lang="hr-HR" smtClean="0"/>
              <a:pPr/>
              <a:t>6</a:t>
            </a:fld>
            <a:endParaRPr lang="hr-HR"/>
          </a:p>
        </p:txBody>
      </p:sp>
    </p:spTree>
    <p:extLst>
      <p:ext uri="{BB962C8B-B14F-4D97-AF65-F5344CB8AC3E}">
        <p14:creationId xmlns:p14="http://schemas.microsoft.com/office/powerpoint/2010/main" val="9620804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Activity under result 2.1 to support development of teachers competency framework and a staff appraisal system</a:t>
            </a:r>
          </a:p>
          <a:p>
            <a:r>
              <a:rPr lang="en-US" dirty="0"/>
              <a:t>To carry out a wide TNA for IVET teachers, masters of industry and managers</a:t>
            </a:r>
          </a:p>
          <a:p>
            <a:endParaRPr lang="en-US" dirty="0"/>
          </a:p>
        </p:txBody>
      </p:sp>
      <p:sp>
        <p:nvSpPr>
          <p:cNvPr id="4" name="Slide Number Placeholder 3"/>
          <p:cNvSpPr>
            <a:spLocks noGrp="1"/>
          </p:cNvSpPr>
          <p:nvPr>
            <p:ph type="sldNum" sz="quarter" idx="10"/>
          </p:nvPr>
        </p:nvSpPr>
        <p:spPr/>
        <p:txBody>
          <a:bodyPr/>
          <a:lstStyle/>
          <a:p>
            <a:fld id="{0CE8FBC9-DFC2-47B9-94F6-11C36A3B6ACF}" type="slidenum">
              <a:rPr lang="hr-HR" smtClean="0"/>
              <a:pPr/>
              <a:t>7</a:t>
            </a:fld>
            <a:endParaRPr lang="hr-HR"/>
          </a:p>
        </p:txBody>
      </p:sp>
    </p:spTree>
    <p:extLst>
      <p:ext uri="{BB962C8B-B14F-4D97-AF65-F5344CB8AC3E}">
        <p14:creationId xmlns:p14="http://schemas.microsoft.com/office/powerpoint/2010/main" val="6539978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Activity under result 2.1 to support development of teachers competency framework and a staff appraisal system</a:t>
            </a:r>
          </a:p>
          <a:p>
            <a:r>
              <a:rPr lang="en-US" dirty="0"/>
              <a:t>To carry out a wide TNA for IVET teachers, masters of industry and managers</a:t>
            </a:r>
          </a:p>
          <a:p>
            <a:endParaRPr lang="en-US" dirty="0"/>
          </a:p>
        </p:txBody>
      </p:sp>
      <p:sp>
        <p:nvSpPr>
          <p:cNvPr id="4" name="Slide Number Placeholder 3"/>
          <p:cNvSpPr>
            <a:spLocks noGrp="1"/>
          </p:cNvSpPr>
          <p:nvPr>
            <p:ph type="sldNum" sz="quarter" idx="10"/>
          </p:nvPr>
        </p:nvSpPr>
        <p:spPr/>
        <p:txBody>
          <a:bodyPr/>
          <a:lstStyle/>
          <a:p>
            <a:fld id="{0CE8FBC9-DFC2-47B9-94F6-11C36A3B6ACF}" type="slidenum">
              <a:rPr lang="hr-HR" smtClean="0"/>
              <a:pPr/>
              <a:t>8</a:t>
            </a:fld>
            <a:endParaRPr lang="hr-HR"/>
          </a:p>
        </p:txBody>
      </p:sp>
    </p:spTree>
    <p:extLst>
      <p:ext uri="{BB962C8B-B14F-4D97-AF65-F5344CB8AC3E}">
        <p14:creationId xmlns:p14="http://schemas.microsoft.com/office/powerpoint/2010/main" val="9977378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Activity under result 2.1 to support development of teachers competency framework and a staff appraisal system</a:t>
            </a:r>
          </a:p>
          <a:p>
            <a:r>
              <a:rPr lang="en-US" dirty="0"/>
              <a:t>To carry out a wide TNA for IVET teachers, masters of industry and managers</a:t>
            </a:r>
          </a:p>
          <a:p>
            <a:endParaRPr lang="en-US" dirty="0"/>
          </a:p>
        </p:txBody>
      </p:sp>
      <p:sp>
        <p:nvSpPr>
          <p:cNvPr id="4" name="Slide Number Placeholder 3"/>
          <p:cNvSpPr>
            <a:spLocks noGrp="1"/>
          </p:cNvSpPr>
          <p:nvPr>
            <p:ph type="sldNum" sz="quarter" idx="10"/>
          </p:nvPr>
        </p:nvSpPr>
        <p:spPr/>
        <p:txBody>
          <a:bodyPr/>
          <a:lstStyle/>
          <a:p>
            <a:fld id="{0CE8FBC9-DFC2-47B9-94F6-11C36A3B6ACF}" type="slidenum">
              <a:rPr lang="hr-HR" smtClean="0"/>
              <a:pPr/>
              <a:t>9</a:t>
            </a:fld>
            <a:endParaRPr lang="hr-HR"/>
          </a:p>
        </p:txBody>
      </p:sp>
    </p:spTree>
    <p:extLst>
      <p:ext uri="{BB962C8B-B14F-4D97-AF65-F5344CB8AC3E}">
        <p14:creationId xmlns:p14="http://schemas.microsoft.com/office/powerpoint/2010/main" val="32924938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Activity under result 2.1 to support development of teachers competency framework and a staff appraisal system</a:t>
            </a:r>
          </a:p>
          <a:p>
            <a:r>
              <a:rPr lang="en-US" dirty="0"/>
              <a:t>To carry out a wide TNA for IVET teachers, masters of industry and managers</a:t>
            </a:r>
          </a:p>
          <a:p>
            <a:endParaRPr lang="en-US" dirty="0"/>
          </a:p>
        </p:txBody>
      </p:sp>
      <p:sp>
        <p:nvSpPr>
          <p:cNvPr id="4" name="Slide Number Placeholder 3"/>
          <p:cNvSpPr>
            <a:spLocks noGrp="1"/>
          </p:cNvSpPr>
          <p:nvPr>
            <p:ph type="sldNum" sz="quarter" idx="10"/>
          </p:nvPr>
        </p:nvSpPr>
        <p:spPr/>
        <p:txBody>
          <a:bodyPr/>
          <a:lstStyle/>
          <a:p>
            <a:fld id="{0CE8FBC9-DFC2-47B9-94F6-11C36A3B6ACF}" type="slidenum">
              <a:rPr lang="hr-HR" smtClean="0"/>
              <a:pPr/>
              <a:t>10</a:t>
            </a:fld>
            <a:endParaRPr lang="hr-HR"/>
          </a:p>
        </p:txBody>
      </p:sp>
    </p:spTree>
    <p:extLst>
      <p:ext uri="{BB962C8B-B14F-4D97-AF65-F5344CB8AC3E}">
        <p14:creationId xmlns:p14="http://schemas.microsoft.com/office/powerpoint/2010/main" val="34419846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8.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Master" Target="../slideMasters/slideMaster3.xml"/><Relationship Id="rId4" Type="http://schemas.openxmlformats.org/officeDocument/2006/relationships/image" Target="../media/image8.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699792" y="2204872"/>
            <a:ext cx="5760640" cy="1470025"/>
          </a:xfrm>
        </p:spPr>
        <p:txBody>
          <a:bodyPr>
            <a:normAutofit/>
          </a:bodyPr>
          <a:lstStyle>
            <a:lvl1pPr>
              <a:defRPr sz="3000"/>
            </a:lvl1pPr>
          </a:lstStyle>
          <a:p>
            <a:r>
              <a:rPr lang="en-US" dirty="0"/>
              <a:t>Click to edit Master title style</a:t>
            </a:r>
            <a:endParaRPr lang="hr-HR" dirty="0"/>
          </a:p>
        </p:txBody>
      </p:sp>
      <p:sp>
        <p:nvSpPr>
          <p:cNvPr id="3" name="Subtitle 2"/>
          <p:cNvSpPr>
            <a:spLocks noGrp="1"/>
          </p:cNvSpPr>
          <p:nvPr>
            <p:ph type="subTitle" idx="1"/>
          </p:nvPr>
        </p:nvSpPr>
        <p:spPr>
          <a:xfrm>
            <a:off x="2699792" y="4077072"/>
            <a:ext cx="5760640" cy="2232248"/>
          </a:xfrm>
        </p:spPr>
        <p:txBody>
          <a:bodyPr>
            <a:normAutofit/>
          </a:bodyPr>
          <a:lstStyle>
            <a:lvl1pPr marL="0" indent="0" algn="ctr">
              <a:buNone/>
              <a:defRPr sz="2000">
                <a:solidFill>
                  <a:schemeClr val="accent1">
                    <a:lumMod val="75000"/>
                  </a:schemeClr>
                </a:solidFill>
                <a:latin typeface="Arial Black"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hr-HR" dirty="0"/>
          </a:p>
        </p:txBody>
      </p:sp>
      <p:pic>
        <p:nvPicPr>
          <p:cNvPr id="11" name="Picture 8" descr="C:\Documents and Settings\Hrvoje\Desktop\New Folder\fade.jpg"/>
          <p:cNvPicPr>
            <a:picLocks noChangeAspect="1" noChangeArrowheads="1"/>
          </p:cNvPicPr>
          <p:nvPr userDrawn="1"/>
        </p:nvPicPr>
        <p:blipFill>
          <a:blip r:embed="rId2" cstate="print">
            <a:lum bright="-10000" contrast="10000"/>
          </a:blip>
          <a:srcRect/>
          <a:stretch>
            <a:fillRect/>
          </a:stretch>
        </p:blipFill>
        <p:spPr bwMode="auto">
          <a:xfrm>
            <a:off x="0" y="603"/>
            <a:ext cx="9144000" cy="1643063"/>
          </a:xfrm>
          <a:prstGeom prst="rect">
            <a:avLst/>
          </a:prstGeom>
          <a:noFill/>
          <a:ln w="9525">
            <a:noFill/>
            <a:miter lim="800000"/>
            <a:headEnd/>
            <a:tailEnd/>
          </a:ln>
        </p:spPr>
      </p:pic>
      <p:sp>
        <p:nvSpPr>
          <p:cNvPr id="12" name="Rectangle 11"/>
          <p:cNvSpPr/>
          <p:nvPr userDrawn="1"/>
        </p:nvSpPr>
        <p:spPr>
          <a:xfrm>
            <a:off x="0" y="1628807"/>
            <a:ext cx="9144000" cy="285751"/>
          </a:xfrm>
          <a:prstGeom prst="rect">
            <a:avLst/>
          </a:prstGeom>
          <a:solidFill>
            <a:srgbClr val="FFD8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5" name="TextBox 14"/>
          <p:cNvSpPr txBox="1"/>
          <p:nvPr userDrawn="1"/>
        </p:nvSpPr>
        <p:spPr>
          <a:xfrm>
            <a:off x="2843809" y="6422540"/>
            <a:ext cx="1330556" cy="307777"/>
          </a:xfrm>
          <a:prstGeom prst="rect">
            <a:avLst/>
          </a:prstGeom>
          <a:noFill/>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hr-HR" sz="1400" b="1" dirty="0">
                <a:solidFill>
                  <a:schemeClr val="bg1"/>
                </a:solidFill>
                <a:effectLst>
                  <a:outerShdw blurRad="38100" dist="38100" dir="2700000" algn="tl">
                    <a:srgbClr val="C0C0C0"/>
                  </a:outerShdw>
                </a:effectLst>
              </a:rPr>
              <a:t>www.gopa.de</a:t>
            </a:r>
            <a:endParaRPr lang="en-US" sz="1400" dirty="0">
              <a:solidFill>
                <a:schemeClr val="bg1"/>
              </a:solidFill>
            </a:endParaRPr>
          </a:p>
        </p:txBody>
      </p:sp>
      <p:pic>
        <p:nvPicPr>
          <p:cNvPr id="22" name="Picture 2" descr="C:\Documents and Settings\Hrvoje\Desktop\New Folder\EU logo.jpg"/>
          <p:cNvPicPr>
            <a:picLocks noChangeAspect="1" noChangeArrowheads="1"/>
          </p:cNvPicPr>
          <p:nvPr userDrawn="1"/>
        </p:nvPicPr>
        <p:blipFill>
          <a:blip r:embed="rId3" cstate="print"/>
          <a:srcRect l="12500" t="19165" r="12500" b="16669"/>
          <a:stretch>
            <a:fillRect/>
          </a:stretch>
        </p:blipFill>
        <p:spPr bwMode="auto">
          <a:xfrm>
            <a:off x="214321" y="260648"/>
            <a:ext cx="1571625" cy="1000125"/>
          </a:xfrm>
          <a:prstGeom prst="rect">
            <a:avLst/>
          </a:prstGeom>
          <a:noFill/>
          <a:ln w="6350">
            <a:solidFill>
              <a:schemeClr val="bg1"/>
            </a:solidFill>
            <a:miter lim="800000"/>
            <a:headEnd/>
            <a:tailEnd/>
          </a:ln>
        </p:spPr>
      </p:pic>
      <p:sp>
        <p:nvSpPr>
          <p:cNvPr id="18" name="Rectangle 17"/>
          <p:cNvSpPr/>
          <p:nvPr userDrawn="1"/>
        </p:nvSpPr>
        <p:spPr>
          <a:xfrm>
            <a:off x="1373381" y="1602158"/>
            <a:ext cx="6301020" cy="338554"/>
          </a:xfrm>
          <a:prstGeom prst="rect">
            <a:avLst/>
          </a:prstGeom>
        </p:spPr>
        <p:txBody>
          <a:bodyPr wrap="none">
            <a:spAutoFit/>
          </a:bodyPr>
          <a:lstStyle/>
          <a:p>
            <a:pPr algn="ctr"/>
            <a:r>
              <a:rPr lang="hr-HR" sz="1600" b="1" dirty="0">
                <a:solidFill>
                  <a:schemeClr val="tx2"/>
                </a:solidFill>
              </a:rPr>
              <a:t>EuropeAid/137704/DH/SER/TJ   Quality education support programme I</a:t>
            </a:r>
            <a:endParaRPr lang="hr-HR" sz="1600" b="1" kern="1200" dirty="0">
              <a:solidFill>
                <a:schemeClr val="tx2"/>
              </a:solidFill>
              <a:latin typeface="+mn-lt"/>
              <a:ea typeface="+mn-ea"/>
              <a:cs typeface="+mn-cs"/>
            </a:endParaRPr>
          </a:p>
        </p:txBody>
      </p:sp>
      <p:sp>
        <p:nvSpPr>
          <p:cNvPr id="16" name="TextBox 19"/>
          <p:cNvSpPr txBox="1"/>
          <p:nvPr userDrawn="1"/>
        </p:nvSpPr>
        <p:spPr bwMode="auto">
          <a:xfrm>
            <a:off x="2195736" y="365763"/>
            <a:ext cx="5328592" cy="830997"/>
          </a:xfrm>
          <a:prstGeom prst="rect">
            <a:avLst/>
          </a:prstGeom>
          <a:noFill/>
        </p:spPr>
        <p:txBody>
          <a:bodyPr wrap="square">
            <a:spAutoFit/>
          </a:bodyPr>
          <a:lstStyle/>
          <a:p>
            <a:pPr algn="ctr" eaLnBrk="1" fontAlgn="auto" hangingPunct="1">
              <a:spcBef>
                <a:spcPts val="0"/>
              </a:spcBef>
              <a:spcAft>
                <a:spcPts val="0"/>
              </a:spcAft>
              <a:defRPr/>
            </a:pPr>
            <a:r>
              <a:rPr lang="en-US" sz="4800" b="1" dirty="0">
                <a:ln w="0">
                  <a:solidFill>
                    <a:schemeClr val="bg1">
                      <a:alpha val="13000"/>
                    </a:schemeClr>
                  </a:solidFill>
                </a:ln>
                <a:solidFill>
                  <a:schemeClr val="bg1">
                    <a:alpha val="93000"/>
                  </a:schemeClr>
                </a:solidFill>
                <a:effectLst>
                  <a:outerShdw blurRad="127000" dist="127000" dir="5340000" algn="ctr" rotWithShape="0">
                    <a:srgbClr val="000000"/>
                  </a:outerShdw>
                </a:effectLst>
                <a:latin typeface="+mn-lt"/>
                <a:cs typeface="Arial" panose="020B0604020202020204" pitchFamily="34" charset="0"/>
              </a:rPr>
              <a:t>TA to MoLME</a:t>
            </a:r>
            <a:endParaRPr lang="hr-HR" sz="6000" b="1" dirty="0">
              <a:ln w="0">
                <a:solidFill>
                  <a:schemeClr val="bg1">
                    <a:alpha val="13000"/>
                  </a:schemeClr>
                </a:solidFill>
              </a:ln>
              <a:solidFill>
                <a:schemeClr val="bg1">
                  <a:alpha val="93000"/>
                </a:schemeClr>
              </a:solidFill>
              <a:effectLst>
                <a:outerShdw blurRad="127000" dist="127000" dir="5340000" algn="ctr" rotWithShape="0">
                  <a:srgbClr val="000000"/>
                </a:outerShdw>
              </a:effectLst>
              <a:latin typeface="+mn-lt"/>
              <a:cs typeface="Arial" panose="020B0604020202020204" pitchFamily="34" charset="0"/>
            </a:endParaRPr>
          </a:p>
        </p:txBody>
      </p:sp>
      <p:pic>
        <p:nvPicPr>
          <p:cNvPr id="19" name="Grafik 12" descr="Flag of Tajikistan.svg"/>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380322" y="365757"/>
            <a:ext cx="1576761" cy="895019"/>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9"/>
          </a:xfrm>
        </p:spPr>
        <p:txBody>
          <a:bodyPr anchor="b"/>
          <a:lstStyle>
            <a:lvl1pPr algn="l">
              <a:defRPr sz="2000" b="1"/>
            </a:lvl1pPr>
          </a:lstStyle>
          <a:p>
            <a:r>
              <a:rPr lang="ru-RU"/>
              <a:t>Образец заголовка</a:t>
            </a:r>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dirty="0"/>
          </a:p>
        </p:txBody>
      </p:sp>
      <p:sp>
        <p:nvSpPr>
          <p:cNvPr id="4" name="Текст 3"/>
          <p:cNvSpPr>
            <a:spLocks noGrp="1"/>
          </p:cNvSpPr>
          <p:nvPr>
            <p:ph type="body" sz="half" idx="2"/>
          </p:nvPr>
        </p:nvSpPr>
        <p:spPr>
          <a:xfrm>
            <a:off x="1792288" y="5367345"/>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lvl1pPr>
              <a:defRPr/>
            </a:lvl1pPr>
          </a:lstStyle>
          <a:p>
            <a:pPr>
              <a:defRPr/>
            </a:pPr>
            <a:fld id="{031769A3-B719-4206-BEDF-FE7EE1AC1C55}" type="datetime1">
              <a:rPr lang="ru-RU" smtClean="0">
                <a:solidFill>
                  <a:prstClr val="black">
                    <a:tint val="75000"/>
                  </a:prstClr>
                </a:solidFill>
              </a:rPr>
              <a:t>11.02.2019</a:t>
            </a:fld>
            <a:endParaRPr lang="ru-RU" dirty="0">
              <a:solidFill>
                <a:prstClr val="black">
                  <a:tint val="75000"/>
                </a:prstClr>
              </a:solidFill>
            </a:endParaRPr>
          </a:p>
        </p:txBody>
      </p:sp>
      <p:sp>
        <p:nvSpPr>
          <p:cNvPr id="6" name="Нижний колонтитул 5"/>
          <p:cNvSpPr>
            <a:spLocks noGrp="1"/>
          </p:cNvSpPr>
          <p:nvPr>
            <p:ph type="ftr" sz="quarter" idx="11"/>
          </p:nvPr>
        </p:nvSpPr>
        <p:spPr/>
        <p:txBody>
          <a:bodyPr/>
          <a:lstStyle>
            <a:lvl1pPr algn="ctr">
              <a:defRPr sz="1200" b="0">
                <a:solidFill>
                  <a:schemeClr val="tx1">
                    <a:tint val="75000"/>
                  </a:schemeClr>
                </a:solidFill>
              </a:defRPr>
            </a:lvl1pPr>
          </a:lstStyle>
          <a:p>
            <a:pPr>
              <a:defRPr/>
            </a:pPr>
            <a:endParaRPr lang="ru-RU" dirty="0">
              <a:solidFill>
                <a:prstClr val="black">
                  <a:tint val="75000"/>
                </a:prstClr>
              </a:solidFill>
            </a:endParaRPr>
          </a:p>
        </p:txBody>
      </p:sp>
      <p:sp>
        <p:nvSpPr>
          <p:cNvPr id="7" name="Номер слайда 6"/>
          <p:cNvSpPr>
            <a:spLocks noGrp="1"/>
          </p:cNvSpPr>
          <p:nvPr>
            <p:ph type="sldNum" sz="quarter" idx="12"/>
          </p:nvPr>
        </p:nvSpPr>
        <p:spPr/>
        <p:txBody>
          <a:bodyPr/>
          <a:lstStyle>
            <a:lvl1pPr>
              <a:defRPr/>
            </a:lvl1pPr>
          </a:lstStyle>
          <a:p>
            <a:pPr>
              <a:defRPr/>
            </a:pPr>
            <a:fld id="{30E5C24D-99BB-4C35-8B16-C3D830924035}" type="slidenum">
              <a:rPr lang="ru-RU">
                <a:solidFill>
                  <a:prstClr val="black">
                    <a:tint val="75000"/>
                  </a:prstClr>
                </a:solidFill>
              </a:rPr>
              <a:pPr>
                <a:defRPr/>
              </a:pPr>
              <a:t>‹#›</a:t>
            </a:fld>
            <a:endParaRPr lang="ru-RU" dirty="0">
              <a:solidFill>
                <a:prstClr val="black">
                  <a:tint val="75000"/>
                </a:prstClr>
              </a:solidFill>
            </a:endParaRPr>
          </a:p>
        </p:txBody>
      </p:sp>
    </p:spTree>
    <p:extLst>
      <p:ext uri="{BB962C8B-B14F-4D97-AF65-F5344CB8AC3E}">
        <p14:creationId xmlns:p14="http://schemas.microsoft.com/office/powerpoint/2010/main" val="8441585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B58E4D98-BA2C-4A32-8DCD-A35B4F3E5BA0}" type="datetime1">
              <a:rPr lang="ru-RU" smtClean="0">
                <a:solidFill>
                  <a:prstClr val="black">
                    <a:tint val="75000"/>
                  </a:prstClr>
                </a:solidFill>
              </a:rPr>
              <a:t>11.02.2019</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lgn="ctr">
              <a:defRPr sz="1200" b="0">
                <a:solidFill>
                  <a:schemeClr val="tx1">
                    <a:tint val="75000"/>
                  </a:schemeClr>
                </a:solidFill>
              </a:defRPr>
            </a:lvl1pPr>
          </a:lstStyle>
          <a:p>
            <a:pPr>
              <a:defRPr/>
            </a:pPr>
            <a:endParaRPr lang="ru-RU" dirty="0">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BD5A9EA6-DFB4-4C98-BFB2-5D60BB43A7EA}" type="slidenum">
              <a:rPr lang="ru-RU">
                <a:solidFill>
                  <a:prstClr val="black">
                    <a:tint val="75000"/>
                  </a:prstClr>
                </a:solidFill>
              </a:rPr>
              <a:pPr>
                <a:defRPr/>
              </a:pPr>
              <a:t>‹#›</a:t>
            </a:fld>
            <a:endParaRPr lang="ru-RU" dirty="0">
              <a:solidFill>
                <a:prstClr val="black">
                  <a:tint val="75000"/>
                </a:prstClr>
              </a:solidFill>
            </a:endParaRPr>
          </a:p>
        </p:txBody>
      </p:sp>
    </p:spTree>
    <p:extLst>
      <p:ext uri="{BB962C8B-B14F-4D97-AF65-F5344CB8AC3E}">
        <p14:creationId xmlns:p14="http://schemas.microsoft.com/office/powerpoint/2010/main" val="35867360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0"/>
            <a:ext cx="2057400" cy="5851525"/>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457200" y="274640"/>
            <a:ext cx="60198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66C08631-F4D8-4493-9611-57EA22B72A84}" type="datetime1">
              <a:rPr lang="ru-RU" smtClean="0">
                <a:solidFill>
                  <a:prstClr val="black">
                    <a:tint val="75000"/>
                  </a:prstClr>
                </a:solidFill>
              </a:rPr>
              <a:t>11.02.2019</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lgn="ctr">
              <a:defRPr sz="1200" b="0">
                <a:solidFill>
                  <a:schemeClr val="tx1">
                    <a:tint val="75000"/>
                  </a:schemeClr>
                </a:solidFill>
              </a:defRPr>
            </a:lvl1pPr>
          </a:lstStyle>
          <a:p>
            <a:pPr>
              <a:defRPr/>
            </a:pPr>
            <a:endParaRPr lang="ru-RU" dirty="0">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F5894A83-0067-4E93-B72F-5F68DF4E5AC1}" type="slidenum">
              <a:rPr lang="ru-RU">
                <a:solidFill>
                  <a:prstClr val="black">
                    <a:tint val="75000"/>
                  </a:prstClr>
                </a:solidFill>
              </a:rPr>
              <a:pPr>
                <a:defRPr/>
              </a:pPr>
              <a:t>‹#›</a:t>
            </a:fld>
            <a:endParaRPr lang="ru-RU" dirty="0">
              <a:solidFill>
                <a:prstClr val="black">
                  <a:tint val="75000"/>
                </a:prstClr>
              </a:solidFill>
            </a:endParaRPr>
          </a:p>
        </p:txBody>
      </p:sp>
    </p:spTree>
    <p:extLst>
      <p:ext uri="{BB962C8B-B14F-4D97-AF65-F5344CB8AC3E}">
        <p14:creationId xmlns:p14="http://schemas.microsoft.com/office/powerpoint/2010/main" val="30098876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699792" y="2204872"/>
            <a:ext cx="5760640" cy="1470025"/>
          </a:xfrm>
        </p:spPr>
        <p:txBody>
          <a:bodyPr>
            <a:normAutofit/>
          </a:bodyPr>
          <a:lstStyle>
            <a:lvl1pPr>
              <a:defRPr sz="3000"/>
            </a:lvl1pPr>
          </a:lstStyle>
          <a:p>
            <a:r>
              <a:rPr lang="en-US" dirty="0"/>
              <a:t>Click to edit Master title style</a:t>
            </a:r>
            <a:endParaRPr lang="hr-HR" dirty="0"/>
          </a:p>
        </p:txBody>
      </p:sp>
      <p:sp>
        <p:nvSpPr>
          <p:cNvPr id="3" name="Subtitle 2"/>
          <p:cNvSpPr>
            <a:spLocks noGrp="1"/>
          </p:cNvSpPr>
          <p:nvPr>
            <p:ph type="subTitle" idx="1"/>
          </p:nvPr>
        </p:nvSpPr>
        <p:spPr>
          <a:xfrm>
            <a:off x="2699792" y="4077072"/>
            <a:ext cx="5760640" cy="2232248"/>
          </a:xfrm>
        </p:spPr>
        <p:txBody>
          <a:bodyPr>
            <a:normAutofit/>
          </a:bodyPr>
          <a:lstStyle>
            <a:lvl1pPr marL="0" indent="0" algn="ctr">
              <a:buNone/>
              <a:defRPr sz="2000">
                <a:solidFill>
                  <a:schemeClr val="accent1">
                    <a:lumMod val="75000"/>
                  </a:schemeClr>
                </a:solidFill>
                <a:latin typeface="Arial Black"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endParaRPr lang="hr-HR" dirty="0"/>
          </a:p>
        </p:txBody>
      </p:sp>
      <p:pic>
        <p:nvPicPr>
          <p:cNvPr id="11" name="Picture 8" descr="C:\Documents and Settings\Hrvoje\Desktop\New Folder\fade.jpg"/>
          <p:cNvPicPr>
            <a:picLocks noChangeAspect="1" noChangeArrowheads="1"/>
          </p:cNvPicPr>
          <p:nvPr userDrawn="1"/>
        </p:nvPicPr>
        <p:blipFill>
          <a:blip r:embed="rId2" cstate="print">
            <a:lum bright="-10000" contrast="10000"/>
          </a:blip>
          <a:srcRect/>
          <a:stretch>
            <a:fillRect/>
          </a:stretch>
        </p:blipFill>
        <p:spPr bwMode="auto">
          <a:xfrm>
            <a:off x="0" y="603"/>
            <a:ext cx="9144000" cy="1643063"/>
          </a:xfrm>
          <a:prstGeom prst="rect">
            <a:avLst/>
          </a:prstGeom>
          <a:noFill/>
          <a:ln w="9525">
            <a:noFill/>
            <a:miter lim="800000"/>
            <a:headEnd/>
            <a:tailEnd/>
          </a:ln>
        </p:spPr>
      </p:pic>
      <p:sp>
        <p:nvSpPr>
          <p:cNvPr id="12" name="Rectangle 11"/>
          <p:cNvSpPr/>
          <p:nvPr userDrawn="1"/>
        </p:nvSpPr>
        <p:spPr>
          <a:xfrm>
            <a:off x="0" y="1628807"/>
            <a:ext cx="9144000" cy="285751"/>
          </a:xfrm>
          <a:prstGeom prst="rect">
            <a:avLst/>
          </a:prstGeom>
          <a:solidFill>
            <a:srgbClr val="FFD8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5" name="TextBox 14"/>
          <p:cNvSpPr txBox="1"/>
          <p:nvPr userDrawn="1"/>
        </p:nvSpPr>
        <p:spPr>
          <a:xfrm>
            <a:off x="2843809" y="6422540"/>
            <a:ext cx="1330556" cy="307777"/>
          </a:xfrm>
          <a:prstGeom prst="rect">
            <a:avLst/>
          </a:prstGeom>
          <a:noFill/>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hr-HR" sz="1400" b="1" i="0" u="none" strike="noStrike" kern="1200" cap="none" spc="0" normalizeH="0" baseline="0" noProof="0" dirty="0">
                <a:ln>
                  <a:noFill/>
                </a:ln>
                <a:solidFill>
                  <a:prstClr val="white"/>
                </a:solidFill>
                <a:effectLst>
                  <a:outerShdw blurRad="38100" dist="38100" dir="2700000" algn="tl">
                    <a:srgbClr val="C0C0C0"/>
                  </a:outerShdw>
                </a:effectLst>
                <a:uLnTx/>
                <a:uFillTx/>
                <a:latin typeface="Arial" charset="0"/>
                <a:ea typeface="+mn-ea"/>
                <a:cs typeface="+mn-cs"/>
              </a:rPr>
              <a:t>www.gopa.de</a:t>
            </a:r>
            <a:endParaRPr kumimoji="0" lang="en-US" sz="1400" b="0" i="0" u="none" strike="noStrike" kern="1200" cap="none" spc="0" normalizeH="0" baseline="0" noProof="0" dirty="0">
              <a:ln>
                <a:noFill/>
              </a:ln>
              <a:solidFill>
                <a:prstClr val="white"/>
              </a:solidFill>
              <a:effectLst/>
              <a:uLnTx/>
              <a:uFillTx/>
              <a:latin typeface="Arial" charset="0"/>
              <a:ea typeface="+mn-ea"/>
              <a:cs typeface="+mn-cs"/>
            </a:endParaRPr>
          </a:p>
        </p:txBody>
      </p:sp>
      <p:pic>
        <p:nvPicPr>
          <p:cNvPr id="22" name="Picture 2" descr="C:\Documents and Settings\Hrvoje\Desktop\New Folder\EU logo.jpg"/>
          <p:cNvPicPr>
            <a:picLocks noChangeAspect="1" noChangeArrowheads="1"/>
          </p:cNvPicPr>
          <p:nvPr userDrawn="1"/>
        </p:nvPicPr>
        <p:blipFill>
          <a:blip r:embed="rId3" cstate="print"/>
          <a:srcRect l="12500" t="19165" r="12500" b="16669"/>
          <a:stretch>
            <a:fillRect/>
          </a:stretch>
        </p:blipFill>
        <p:spPr bwMode="auto">
          <a:xfrm>
            <a:off x="214321" y="260648"/>
            <a:ext cx="1571625" cy="1000125"/>
          </a:xfrm>
          <a:prstGeom prst="rect">
            <a:avLst/>
          </a:prstGeom>
          <a:noFill/>
          <a:ln w="6350">
            <a:solidFill>
              <a:schemeClr val="bg1"/>
            </a:solidFill>
            <a:miter lim="800000"/>
            <a:headEnd/>
            <a:tailEnd/>
          </a:ln>
        </p:spPr>
      </p:pic>
      <p:sp>
        <p:nvSpPr>
          <p:cNvPr id="18" name="Rectangle 17"/>
          <p:cNvSpPr/>
          <p:nvPr userDrawn="1"/>
        </p:nvSpPr>
        <p:spPr>
          <a:xfrm>
            <a:off x="1373381" y="1602158"/>
            <a:ext cx="6301020" cy="338554"/>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hr-HR" sz="1600" b="1" i="0" u="none" strike="noStrike" kern="1200" cap="none" spc="0" normalizeH="0" baseline="0" noProof="0" dirty="0">
                <a:ln>
                  <a:noFill/>
                </a:ln>
                <a:solidFill>
                  <a:srgbClr val="1F497D"/>
                </a:solidFill>
                <a:effectLst/>
                <a:uLnTx/>
                <a:uFillTx/>
                <a:latin typeface="Calibri"/>
                <a:ea typeface="+mn-ea"/>
                <a:cs typeface="+mn-cs"/>
              </a:rPr>
              <a:t>EuropeAid/137704/DH/SER/TJ   Quality education support programme I</a:t>
            </a:r>
          </a:p>
        </p:txBody>
      </p:sp>
      <p:sp>
        <p:nvSpPr>
          <p:cNvPr id="16" name="TextBox 19"/>
          <p:cNvSpPr txBox="1"/>
          <p:nvPr userDrawn="1"/>
        </p:nvSpPr>
        <p:spPr bwMode="auto">
          <a:xfrm>
            <a:off x="2195736" y="365763"/>
            <a:ext cx="5328592"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w="0">
                  <a:solidFill>
                    <a:prstClr val="white">
                      <a:alpha val="13000"/>
                    </a:prstClr>
                  </a:solidFill>
                </a:ln>
                <a:solidFill>
                  <a:prstClr val="white">
                    <a:alpha val="93000"/>
                  </a:prstClr>
                </a:solidFill>
                <a:effectLst>
                  <a:outerShdw blurRad="127000" dist="127000" dir="5340000" algn="ctr" rotWithShape="0">
                    <a:srgbClr val="000000"/>
                  </a:outerShdw>
                </a:effectLst>
                <a:uLnTx/>
                <a:uFillTx/>
                <a:latin typeface="Calibri"/>
                <a:ea typeface="+mn-ea"/>
                <a:cs typeface="Arial" panose="020B0604020202020204" pitchFamily="34" charset="0"/>
              </a:rPr>
              <a:t>TA to MoLME</a:t>
            </a:r>
            <a:endParaRPr kumimoji="0" lang="hr-HR" sz="6000" b="1" i="0" u="none" strike="noStrike" kern="1200" cap="none" spc="0" normalizeH="0" baseline="0" noProof="0" dirty="0">
              <a:ln w="0">
                <a:solidFill>
                  <a:prstClr val="white">
                    <a:alpha val="13000"/>
                  </a:prstClr>
                </a:solidFill>
              </a:ln>
              <a:solidFill>
                <a:prstClr val="white">
                  <a:alpha val="93000"/>
                </a:prstClr>
              </a:solidFill>
              <a:effectLst>
                <a:outerShdw blurRad="127000" dist="127000" dir="5340000" algn="ctr" rotWithShape="0">
                  <a:srgbClr val="000000"/>
                </a:outerShdw>
              </a:effectLst>
              <a:uLnTx/>
              <a:uFillTx/>
              <a:latin typeface="Calibri"/>
              <a:ea typeface="+mn-ea"/>
              <a:cs typeface="Arial" panose="020B0604020202020204" pitchFamily="34" charset="0"/>
            </a:endParaRPr>
          </a:p>
        </p:txBody>
      </p:sp>
      <p:pic>
        <p:nvPicPr>
          <p:cNvPr id="19" name="Grafik 12" descr="Flag of Tajikistan.svg"/>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380322" y="365757"/>
            <a:ext cx="1576761" cy="895019"/>
          </a:xfrm>
          <a:prstGeom prst="rect">
            <a:avLst/>
          </a:prstGeom>
          <a:noFill/>
          <a:ln>
            <a:noFill/>
          </a:ln>
        </p:spPr>
      </p:pic>
    </p:spTree>
    <p:extLst>
      <p:ext uri="{BB962C8B-B14F-4D97-AF65-F5344CB8AC3E}">
        <p14:creationId xmlns:p14="http://schemas.microsoft.com/office/powerpoint/2010/main" val="17514657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33"/>
            <a:ext cx="7772400" cy="1470025"/>
          </a:xfrm>
        </p:spPr>
        <p:txBody>
          <a:bodyPr/>
          <a:lstStyle/>
          <a:p>
            <a:r>
              <a:rPr lang="ru-RU"/>
              <a:t>Образец заголовка</a:t>
            </a:r>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p:txBody>
          <a:bodyPr/>
          <a:lstStyle>
            <a:lvl1pPr>
              <a:defRPr/>
            </a:lvl1pPr>
          </a:lstStyle>
          <a:p>
            <a:pPr>
              <a:defRPr/>
            </a:pPr>
            <a:fld id="{56E280F7-EB0A-44B6-BDF2-66D388AF3960}" type="datetime1">
              <a:rPr lang="ru-RU" smtClean="0">
                <a:solidFill>
                  <a:prstClr val="black">
                    <a:tint val="75000"/>
                  </a:prstClr>
                </a:solidFill>
              </a:rPr>
              <a:t>11.02.2019</a:t>
            </a:fld>
            <a:endParaRPr lang="ru-RU" dirty="0">
              <a:solidFill>
                <a:prstClr val="black">
                  <a:tint val="75000"/>
                </a:prstClr>
              </a:solidFill>
            </a:endParaRPr>
          </a:p>
        </p:txBody>
      </p:sp>
      <p:sp>
        <p:nvSpPr>
          <p:cNvPr id="5" name="Нижний колонтитул 4"/>
          <p:cNvSpPr>
            <a:spLocks noGrp="1"/>
          </p:cNvSpPr>
          <p:nvPr>
            <p:ph type="ftr" sz="quarter" idx="11"/>
          </p:nvPr>
        </p:nvSpPr>
        <p:spPr>
          <a:xfrm>
            <a:off x="2339752" y="6183321"/>
            <a:ext cx="5544616" cy="522287"/>
          </a:xfrm>
        </p:spPr>
        <p:txBody>
          <a:bodyPr/>
          <a:lstStyle>
            <a:lvl1pPr algn="ctr">
              <a:defRPr sz="1200" b="0">
                <a:solidFill>
                  <a:schemeClr val="tx1">
                    <a:tint val="75000"/>
                  </a:schemeClr>
                </a:solidFill>
              </a:defRPr>
            </a:lvl1pPr>
          </a:lstStyle>
          <a:p>
            <a:pPr>
              <a:defRPr/>
            </a:pPr>
            <a:endParaRPr lang="ru-RU" dirty="0">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D1680CF1-603F-4E7A-B2DF-2B1A77690C41}" type="slidenum">
              <a:rPr lang="ru-RU">
                <a:solidFill>
                  <a:prstClr val="black">
                    <a:tint val="75000"/>
                  </a:prstClr>
                </a:solidFill>
              </a:rPr>
              <a:pPr>
                <a:defRPr/>
              </a:pPr>
              <a:t>‹#›</a:t>
            </a:fld>
            <a:endParaRPr lang="ru-RU" dirty="0">
              <a:solidFill>
                <a:prstClr val="black">
                  <a:tint val="75000"/>
                </a:prstClr>
              </a:solidFill>
            </a:endParaRPr>
          </a:p>
        </p:txBody>
      </p:sp>
      <p:pic>
        <p:nvPicPr>
          <p:cNvPr id="7" name="Grafik 12" descr="Flag of Tajikistan.svg"/>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475656" y="6165304"/>
            <a:ext cx="1087120" cy="543560"/>
          </a:xfrm>
          <a:prstGeom prst="rect">
            <a:avLst/>
          </a:prstGeom>
          <a:noFill/>
          <a:ln>
            <a:noFill/>
          </a:ln>
        </p:spPr>
      </p:pic>
    </p:spTree>
    <p:extLst>
      <p:ext uri="{BB962C8B-B14F-4D97-AF65-F5344CB8AC3E}">
        <p14:creationId xmlns:p14="http://schemas.microsoft.com/office/powerpoint/2010/main" val="9095042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lvl1pPr>
              <a:defRPr/>
            </a:lvl1pPr>
          </a:lstStyle>
          <a:p>
            <a:pPr>
              <a:defRPr/>
            </a:pPr>
            <a:fld id="{1584D284-B97E-47BB-9F91-BA26333F9876}" type="datetime1">
              <a:rPr lang="ru-RU" smtClean="0">
                <a:solidFill>
                  <a:prstClr val="black">
                    <a:tint val="75000"/>
                  </a:prstClr>
                </a:solidFill>
              </a:rPr>
              <a:t>11.02.2019</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lgn="ctr">
              <a:defRPr sz="1200" b="0">
                <a:solidFill>
                  <a:schemeClr val="tx1">
                    <a:tint val="75000"/>
                  </a:schemeClr>
                </a:solidFill>
              </a:defRPr>
            </a:lvl1pPr>
          </a:lstStyle>
          <a:p>
            <a:pPr>
              <a:defRPr/>
            </a:pPr>
            <a:endParaRPr lang="ru-RU" dirty="0">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4633E185-2424-4FAD-8B48-C09AF9298898}" type="slidenum">
              <a:rPr lang="ru-RU">
                <a:solidFill>
                  <a:prstClr val="black">
                    <a:tint val="75000"/>
                  </a:prstClr>
                </a:solidFill>
              </a:rPr>
              <a:pPr>
                <a:defRPr/>
              </a:pPr>
              <a:t>‹#›</a:t>
            </a:fld>
            <a:endParaRPr lang="ru-RU" dirty="0">
              <a:solidFill>
                <a:prstClr val="black">
                  <a:tint val="75000"/>
                </a:prstClr>
              </a:solidFill>
            </a:endParaRPr>
          </a:p>
        </p:txBody>
      </p:sp>
    </p:spTree>
    <p:extLst>
      <p:ext uri="{BB962C8B-B14F-4D97-AF65-F5344CB8AC3E}">
        <p14:creationId xmlns:p14="http://schemas.microsoft.com/office/powerpoint/2010/main" val="5180574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1"/>
            <a:ext cx="7772400" cy="1362075"/>
          </a:xfrm>
        </p:spPr>
        <p:txBody>
          <a:bodyPr anchor="t"/>
          <a:lstStyle>
            <a:lvl1pPr algn="l">
              <a:defRPr sz="4000" b="1" cap="all"/>
            </a:lvl1pPr>
          </a:lstStyle>
          <a:p>
            <a:r>
              <a:rPr lang="ru-RU"/>
              <a:t>Образец заголовка</a:t>
            </a:r>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lvl1pPr>
              <a:defRPr/>
            </a:lvl1pPr>
          </a:lstStyle>
          <a:p>
            <a:pPr>
              <a:defRPr/>
            </a:pPr>
            <a:fld id="{6E1DFB17-8908-4396-9022-7C1862F86B55}" type="datetime1">
              <a:rPr lang="ru-RU" smtClean="0">
                <a:solidFill>
                  <a:prstClr val="black">
                    <a:tint val="75000"/>
                  </a:prstClr>
                </a:solidFill>
              </a:rPr>
              <a:t>11.02.2019</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lgn="ctr">
              <a:defRPr sz="1200" b="0">
                <a:solidFill>
                  <a:schemeClr val="tx1">
                    <a:tint val="75000"/>
                  </a:schemeClr>
                </a:solidFill>
              </a:defRPr>
            </a:lvl1pPr>
          </a:lstStyle>
          <a:p>
            <a:pPr>
              <a:defRPr/>
            </a:pPr>
            <a:endParaRPr lang="ru-RU" dirty="0">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C450A5A6-25C0-4B79-BF60-1936B0F9BF38}" type="slidenum">
              <a:rPr lang="ru-RU">
                <a:solidFill>
                  <a:prstClr val="black">
                    <a:tint val="75000"/>
                  </a:prstClr>
                </a:solidFill>
              </a:rPr>
              <a:pPr>
                <a:defRPr/>
              </a:pPr>
              <a:t>‹#›</a:t>
            </a:fld>
            <a:endParaRPr lang="ru-RU" dirty="0">
              <a:solidFill>
                <a:prstClr val="black">
                  <a:tint val="75000"/>
                </a:prstClr>
              </a:solidFill>
            </a:endParaRPr>
          </a:p>
        </p:txBody>
      </p:sp>
    </p:spTree>
    <p:extLst>
      <p:ext uri="{BB962C8B-B14F-4D97-AF65-F5344CB8AC3E}">
        <p14:creationId xmlns:p14="http://schemas.microsoft.com/office/powerpoint/2010/main" val="39410935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lvl1pPr>
              <a:defRPr/>
            </a:lvl1pPr>
          </a:lstStyle>
          <a:p>
            <a:pPr>
              <a:defRPr/>
            </a:pPr>
            <a:fld id="{D80A630E-B97E-415A-B1A2-3BF88C4AEE68}" type="datetime1">
              <a:rPr lang="ru-RU" smtClean="0">
                <a:solidFill>
                  <a:prstClr val="black">
                    <a:tint val="75000"/>
                  </a:prstClr>
                </a:solidFill>
              </a:rPr>
              <a:t>11.02.2019</a:t>
            </a:fld>
            <a:endParaRPr lang="ru-RU" dirty="0">
              <a:solidFill>
                <a:prstClr val="black">
                  <a:tint val="75000"/>
                </a:prstClr>
              </a:solidFill>
            </a:endParaRPr>
          </a:p>
        </p:txBody>
      </p:sp>
      <p:sp>
        <p:nvSpPr>
          <p:cNvPr id="6" name="Нижний колонтитул 5"/>
          <p:cNvSpPr>
            <a:spLocks noGrp="1"/>
          </p:cNvSpPr>
          <p:nvPr>
            <p:ph type="ftr" sz="quarter" idx="11"/>
          </p:nvPr>
        </p:nvSpPr>
        <p:spPr/>
        <p:txBody>
          <a:bodyPr/>
          <a:lstStyle>
            <a:lvl1pPr algn="ctr">
              <a:defRPr sz="1200" b="0">
                <a:solidFill>
                  <a:schemeClr val="tx1">
                    <a:tint val="75000"/>
                  </a:schemeClr>
                </a:solidFill>
              </a:defRPr>
            </a:lvl1pPr>
          </a:lstStyle>
          <a:p>
            <a:pPr>
              <a:defRPr/>
            </a:pPr>
            <a:endParaRPr lang="ru-RU" dirty="0">
              <a:solidFill>
                <a:prstClr val="black">
                  <a:tint val="75000"/>
                </a:prstClr>
              </a:solidFill>
            </a:endParaRPr>
          </a:p>
        </p:txBody>
      </p:sp>
      <p:sp>
        <p:nvSpPr>
          <p:cNvPr id="7" name="Номер слайда 6"/>
          <p:cNvSpPr>
            <a:spLocks noGrp="1"/>
          </p:cNvSpPr>
          <p:nvPr>
            <p:ph type="sldNum" sz="quarter" idx="12"/>
          </p:nvPr>
        </p:nvSpPr>
        <p:spPr/>
        <p:txBody>
          <a:bodyPr/>
          <a:lstStyle>
            <a:lvl1pPr>
              <a:defRPr/>
            </a:lvl1pPr>
          </a:lstStyle>
          <a:p>
            <a:pPr>
              <a:defRPr/>
            </a:pPr>
            <a:fld id="{5EA90070-96E2-4730-BC3A-334851676B2B}" type="slidenum">
              <a:rPr lang="ru-RU">
                <a:solidFill>
                  <a:prstClr val="black">
                    <a:tint val="75000"/>
                  </a:prstClr>
                </a:solidFill>
              </a:rPr>
              <a:pPr>
                <a:defRPr/>
              </a:pPr>
              <a:t>‹#›</a:t>
            </a:fld>
            <a:endParaRPr lang="ru-RU" dirty="0">
              <a:solidFill>
                <a:prstClr val="black">
                  <a:tint val="75000"/>
                </a:prstClr>
              </a:solidFill>
            </a:endParaRPr>
          </a:p>
        </p:txBody>
      </p:sp>
    </p:spTree>
    <p:extLst>
      <p:ext uri="{BB962C8B-B14F-4D97-AF65-F5344CB8AC3E}">
        <p14:creationId xmlns:p14="http://schemas.microsoft.com/office/powerpoint/2010/main" val="41420197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457200" y="1535113"/>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4645033" y="1535113"/>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4645033"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lvl1pPr>
              <a:defRPr/>
            </a:lvl1pPr>
          </a:lstStyle>
          <a:p>
            <a:pPr>
              <a:defRPr/>
            </a:pPr>
            <a:fld id="{F0D18401-1495-46E4-B9A6-A9FF8E4954F8}" type="datetime1">
              <a:rPr lang="ru-RU" smtClean="0">
                <a:solidFill>
                  <a:prstClr val="black">
                    <a:tint val="75000"/>
                  </a:prstClr>
                </a:solidFill>
              </a:rPr>
              <a:t>11.02.2019</a:t>
            </a:fld>
            <a:endParaRPr lang="ru-RU" dirty="0">
              <a:solidFill>
                <a:prstClr val="black">
                  <a:tint val="75000"/>
                </a:prstClr>
              </a:solidFill>
            </a:endParaRPr>
          </a:p>
        </p:txBody>
      </p:sp>
      <p:sp>
        <p:nvSpPr>
          <p:cNvPr id="8" name="Нижний колонтитул 7"/>
          <p:cNvSpPr>
            <a:spLocks noGrp="1"/>
          </p:cNvSpPr>
          <p:nvPr>
            <p:ph type="ftr" sz="quarter" idx="11"/>
          </p:nvPr>
        </p:nvSpPr>
        <p:spPr/>
        <p:txBody>
          <a:bodyPr/>
          <a:lstStyle>
            <a:lvl1pPr algn="ctr">
              <a:defRPr sz="1200" b="0">
                <a:solidFill>
                  <a:schemeClr val="tx1">
                    <a:tint val="75000"/>
                  </a:schemeClr>
                </a:solidFill>
              </a:defRPr>
            </a:lvl1pPr>
          </a:lstStyle>
          <a:p>
            <a:pPr>
              <a:defRPr/>
            </a:pPr>
            <a:endParaRPr lang="ru-RU" dirty="0">
              <a:solidFill>
                <a:prstClr val="black">
                  <a:tint val="75000"/>
                </a:prstClr>
              </a:solidFill>
            </a:endParaRPr>
          </a:p>
        </p:txBody>
      </p:sp>
      <p:sp>
        <p:nvSpPr>
          <p:cNvPr id="9" name="Номер слайда 8"/>
          <p:cNvSpPr>
            <a:spLocks noGrp="1"/>
          </p:cNvSpPr>
          <p:nvPr>
            <p:ph type="sldNum" sz="quarter" idx="12"/>
          </p:nvPr>
        </p:nvSpPr>
        <p:spPr/>
        <p:txBody>
          <a:bodyPr/>
          <a:lstStyle>
            <a:lvl1pPr>
              <a:defRPr/>
            </a:lvl1pPr>
          </a:lstStyle>
          <a:p>
            <a:pPr>
              <a:defRPr/>
            </a:pPr>
            <a:fld id="{6D0DF6C9-FA7D-447A-8C64-D011354B7CF1}" type="slidenum">
              <a:rPr lang="ru-RU">
                <a:solidFill>
                  <a:prstClr val="black">
                    <a:tint val="75000"/>
                  </a:prstClr>
                </a:solidFill>
              </a:rPr>
              <a:pPr>
                <a:defRPr/>
              </a:pPr>
              <a:t>‹#›</a:t>
            </a:fld>
            <a:endParaRPr lang="ru-RU" dirty="0">
              <a:solidFill>
                <a:prstClr val="black">
                  <a:tint val="75000"/>
                </a:prstClr>
              </a:solidFill>
            </a:endParaRPr>
          </a:p>
        </p:txBody>
      </p:sp>
    </p:spTree>
    <p:extLst>
      <p:ext uri="{BB962C8B-B14F-4D97-AF65-F5344CB8AC3E}">
        <p14:creationId xmlns:p14="http://schemas.microsoft.com/office/powerpoint/2010/main" val="13802665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lvl1pPr>
              <a:defRPr/>
            </a:lvl1pPr>
          </a:lstStyle>
          <a:p>
            <a:pPr>
              <a:defRPr/>
            </a:pPr>
            <a:fld id="{817A188D-FD56-4AE4-9362-580910C36D35}" type="datetime1">
              <a:rPr lang="ru-RU" smtClean="0">
                <a:solidFill>
                  <a:prstClr val="black">
                    <a:tint val="75000"/>
                  </a:prstClr>
                </a:solidFill>
              </a:rPr>
              <a:t>11.02.2019</a:t>
            </a:fld>
            <a:endParaRPr lang="ru-RU" dirty="0">
              <a:solidFill>
                <a:prstClr val="black">
                  <a:tint val="75000"/>
                </a:prstClr>
              </a:solidFill>
            </a:endParaRPr>
          </a:p>
        </p:txBody>
      </p:sp>
      <p:sp>
        <p:nvSpPr>
          <p:cNvPr id="4" name="Нижний колонтитул 3"/>
          <p:cNvSpPr>
            <a:spLocks noGrp="1"/>
          </p:cNvSpPr>
          <p:nvPr>
            <p:ph type="ftr" sz="quarter" idx="11"/>
          </p:nvPr>
        </p:nvSpPr>
        <p:spPr/>
        <p:txBody>
          <a:bodyPr/>
          <a:lstStyle>
            <a:lvl1pPr algn="ctr">
              <a:defRPr sz="1200" b="0">
                <a:solidFill>
                  <a:schemeClr val="tx1">
                    <a:tint val="75000"/>
                  </a:schemeClr>
                </a:solidFill>
              </a:defRPr>
            </a:lvl1pPr>
          </a:lstStyle>
          <a:p>
            <a:pPr>
              <a:defRPr/>
            </a:pPr>
            <a:endParaRPr lang="ru-RU" dirty="0">
              <a:solidFill>
                <a:prstClr val="black">
                  <a:tint val="75000"/>
                </a:prstClr>
              </a:solidFill>
            </a:endParaRPr>
          </a:p>
        </p:txBody>
      </p:sp>
      <p:sp>
        <p:nvSpPr>
          <p:cNvPr id="5" name="Номер слайда 4"/>
          <p:cNvSpPr>
            <a:spLocks noGrp="1"/>
          </p:cNvSpPr>
          <p:nvPr>
            <p:ph type="sldNum" sz="quarter" idx="12"/>
          </p:nvPr>
        </p:nvSpPr>
        <p:spPr/>
        <p:txBody>
          <a:bodyPr/>
          <a:lstStyle>
            <a:lvl1pPr>
              <a:defRPr/>
            </a:lvl1pPr>
          </a:lstStyle>
          <a:p>
            <a:pPr>
              <a:defRPr/>
            </a:pPr>
            <a:fld id="{FE6E3409-7857-4C3C-96C1-C0911F28B5ED}" type="slidenum">
              <a:rPr lang="ru-RU">
                <a:solidFill>
                  <a:prstClr val="black">
                    <a:tint val="75000"/>
                  </a:prstClr>
                </a:solidFill>
              </a:rPr>
              <a:pPr>
                <a:defRPr/>
              </a:pPr>
              <a:t>‹#›</a:t>
            </a:fld>
            <a:endParaRPr lang="ru-RU" dirty="0">
              <a:solidFill>
                <a:prstClr val="black">
                  <a:tint val="75000"/>
                </a:prstClr>
              </a:solidFill>
            </a:endParaRPr>
          </a:p>
        </p:txBody>
      </p:sp>
    </p:spTree>
    <p:extLst>
      <p:ext uri="{BB962C8B-B14F-4D97-AF65-F5344CB8AC3E}">
        <p14:creationId xmlns:p14="http://schemas.microsoft.com/office/powerpoint/2010/main" val="10651269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pPr>
              <a:defRPr/>
            </a:pPr>
            <a:fld id="{539DB09D-B7AE-40CE-841D-116108774C70}" type="datetime1">
              <a:rPr lang="ru-RU" smtClean="0">
                <a:solidFill>
                  <a:prstClr val="black">
                    <a:tint val="75000"/>
                  </a:prstClr>
                </a:solidFill>
              </a:rPr>
              <a:t>11.02.2019</a:t>
            </a:fld>
            <a:endParaRPr lang="ru-RU" dirty="0">
              <a:solidFill>
                <a:prstClr val="black">
                  <a:tint val="75000"/>
                </a:prstClr>
              </a:solidFill>
            </a:endParaRPr>
          </a:p>
        </p:txBody>
      </p:sp>
      <p:sp>
        <p:nvSpPr>
          <p:cNvPr id="3" name="Нижний колонтитул 2"/>
          <p:cNvSpPr>
            <a:spLocks noGrp="1"/>
          </p:cNvSpPr>
          <p:nvPr>
            <p:ph type="ftr" sz="quarter" idx="11"/>
          </p:nvPr>
        </p:nvSpPr>
        <p:spPr/>
        <p:txBody>
          <a:bodyPr/>
          <a:lstStyle>
            <a:lvl1pPr algn="ctr">
              <a:defRPr sz="1200" b="0">
                <a:solidFill>
                  <a:schemeClr val="tx1">
                    <a:tint val="75000"/>
                  </a:schemeClr>
                </a:solidFill>
              </a:defRPr>
            </a:lvl1pPr>
          </a:lstStyle>
          <a:p>
            <a:pPr>
              <a:defRPr/>
            </a:pPr>
            <a:endParaRPr lang="ru-RU" dirty="0">
              <a:solidFill>
                <a:prstClr val="black">
                  <a:tint val="75000"/>
                </a:prstClr>
              </a:solidFill>
            </a:endParaRPr>
          </a:p>
        </p:txBody>
      </p:sp>
      <p:sp>
        <p:nvSpPr>
          <p:cNvPr id="4" name="Номер слайда 3"/>
          <p:cNvSpPr>
            <a:spLocks noGrp="1"/>
          </p:cNvSpPr>
          <p:nvPr>
            <p:ph type="sldNum" sz="quarter" idx="12"/>
          </p:nvPr>
        </p:nvSpPr>
        <p:spPr/>
        <p:txBody>
          <a:bodyPr/>
          <a:lstStyle>
            <a:lvl1pPr>
              <a:defRPr/>
            </a:lvl1pPr>
          </a:lstStyle>
          <a:p>
            <a:pPr>
              <a:defRPr/>
            </a:pPr>
            <a:fld id="{6827C731-AB1E-487B-9D20-51DCA147BF43}" type="slidenum">
              <a:rPr lang="ru-RU">
                <a:solidFill>
                  <a:prstClr val="black">
                    <a:tint val="75000"/>
                  </a:prstClr>
                </a:solidFill>
              </a:rPr>
              <a:pPr>
                <a:defRPr/>
              </a:pPr>
              <a:t>‹#›</a:t>
            </a:fld>
            <a:endParaRPr lang="ru-RU" dirty="0">
              <a:solidFill>
                <a:prstClr val="black">
                  <a:tint val="75000"/>
                </a:prstClr>
              </a:solidFill>
            </a:endParaRPr>
          </a:p>
        </p:txBody>
      </p:sp>
    </p:spTree>
    <p:extLst>
      <p:ext uri="{BB962C8B-B14F-4D97-AF65-F5344CB8AC3E}">
        <p14:creationId xmlns:p14="http://schemas.microsoft.com/office/powerpoint/2010/main" val="42831887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12" y="273049"/>
            <a:ext cx="3008313" cy="1162051"/>
          </a:xfrm>
        </p:spPr>
        <p:txBody>
          <a:bodyPr anchor="b"/>
          <a:lstStyle>
            <a:lvl1pPr algn="l">
              <a:defRPr sz="2000" b="1"/>
            </a:lvl1pPr>
          </a:lstStyle>
          <a:p>
            <a:r>
              <a:rPr lang="ru-RU"/>
              <a:t>Образец заголовка</a:t>
            </a:r>
          </a:p>
        </p:txBody>
      </p:sp>
      <p:sp>
        <p:nvSpPr>
          <p:cNvPr id="3" name="Объект 2"/>
          <p:cNvSpPr>
            <a:spLocks noGrp="1"/>
          </p:cNvSpPr>
          <p:nvPr>
            <p:ph idx="1"/>
          </p:nvPr>
        </p:nvSpPr>
        <p:spPr>
          <a:xfrm>
            <a:off x="3575050" y="273058"/>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457212" y="1435104"/>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Дата 4"/>
          <p:cNvSpPr>
            <a:spLocks noGrp="1"/>
          </p:cNvSpPr>
          <p:nvPr>
            <p:ph type="dt" sz="half" idx="10"/>
          </p:nvPr>
        </p:nvSpPr>
        <p:spPr/>
        <p:txBody>
          <a:bodyPr/>
          <a:lstStyle>
            <a:lvl1pPr>
              <a:defRPr/>
            </a:lvl1pPr>
          </a:lstStyle>
          <a:p>
            <a:pPr>
              <a:defRPr/>
            </a:pPr>
            <a:fld id="{C6740F94-A05F-4A70-B1A2-AD4CBCC61D7C}" type="datetime1">
              <a:rPr lang="ru-RU" smtClean="0">
                <a:solidFill>
                  <a:prstClr val="black">
                    <a:tint val="75000"/>
                  </a:prstClr>
                </a:solidFill>
              </a:rPr>
              <a:t>11.02.2019</a:t>
            </a:fld>
            <a:endParaRPr lang="ru-RU" dirty="0">
              <a:solidFill>
                <a:prstClr val="black">
                  <a:tint val="75000"/>
                </a:prstClr>
              </a:solidFill>
            </a:endParaRPr>
          </a:p>
        </p:txBody>
      </p:sp>
      <p:sp>
        <p:nvSpPr>
          <p:cNvPr id="6" name="Нижний колонтитул 5"/>
          <p:cNvSpPr>
            <a:spLocks noGrp="1"/>
          </p:cNvSpPr>
          <p:nvPr>
            <p:ph type="ftr" sz="quarter" idx="11"/>
          </p:nvPr>
        </p:nvSpPr>
        <p:spPr/>
        <p:txBody>
          <a:bodyPr/>
          <a:lstStyle>
            <a:lvl1pPr algn="ctr">
              <a:defRPr sz="1200" b="0">
                <a:solidFill>
                  <a:schemeClr val="tx1">
                    <a:tint val="75000"/>
                  </a:schemeClr>
                </a:solidFill>
              </a:defRPr>
            </a:lvl1pPr>
          </a:lstStyle>
          <a:p>
            <a:pPr>
              <a:defRPr/>
            </a:pPr>
            <a:endParaRPr lang="ru-RU" dirty="0">
              <a:solidFill>
                <a:prstClr val="black">
                  <a:tint val="75000"/>
                </a:prstClr>
              </a:solidFill>
            </a:endParaRPr>
          </a:p>
        </p:txBody>
      </p:sp>
      <p:sp>
        <p:nvSpPr>
          <p:cNvPr id="7" name="Номер слайда 6"/>
          <p:cNvSpPr>
            <a:spLocks noGrp="1"/>
          </p:cNvSpPr>
          <p:nvPr>
            <p:ph type="sldNum" sz="quarter" idx="12"/>
          </p:nvPr>
        </p:nvSpPr>
        <p:spPr/>
        <p:txBody>
          <a:bodyPr/>
          <a:lstStyle>
            <a:lvl1pPr>
              <a:defRPr/>
            </a:lvl1pPr>
          </a:lstStyle>
          <a:p>
            <a:pPr>
              <a:defRPr/>
            </a:pPr>
            <a:fld id="{CF936B64-26B9-421C-BAF2-65E93B452165}" type="slidenum">
              <a:rPr lang="ru-RU">
                <a:solidFill>
                  <a:prstClr val="black">
                    <a:tint val="75000"/>
                  </a:prstClr>
                </a:solidFill>
              </a:rPr>
              <a:pPr>
                <a:defRPr/>
              </a:pPr>
              <a:t>‹#›</a:t>
            </a:fld>
            <a:endParaRPr lang="ru-RU" dirty="0">
              <a:solidFill>
                <a:prstClr val="black">
                  <a:tint val="75000"/>
                </a:prstClr>
              </a:solidFill>
            </a:endParaRPr>
          </a:p>
        </p:txBody>
      </p:sp>
    </p:spTree>
    <p:extLst>
      <p:ext uri="{BB962C8B-B14F-4D97-AF65-F5344CB8AC3E}">
        <p14:creationId xmlns:p14="http://schemas.microsoft.com/office/powerpoint/2010/main" val="27909632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png"/><Relationship Id="rId9" Type="http://schemas.openxmlformats.org/officeDocument/2006/relationships/image" Target="../media/image7.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13" Type="http://schemas.openxmlformats.org/officeDocument/2006/relationships/image" Target="../media/image9.png"/><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6"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5" Type="http://schemas.openxmlformats.org/officeDocument/2006/relationships/image" Target="../media/image11.jpeg"/><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 Id="rId14" Type="http://schemas.openxmlformats.org/officeDocument/2006/relationships/image" Target="../media/image10.jpeg"/></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jpeg"/><Relationship Id="rId2" Type="http://schemas.openxmlformats.org/officeDocument/2006/relationships/theme" Target="../theme/theme3.xml"/><Relationship Id="rId1" Type="http://schemas.openxmlformats.org/officeDocument/2006/relationships/slideLayout" Target="../slideLayouts/slideLayout13.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png"/><Relationship Id="rId9" Type="http://schemas.openxmlformats.org/officeDocument/2006/relationships/image" Target="../media/image7.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19600" y="1709936"/>
            <a:ext cx="8229600" cy="1143000"/>
          </a:xfrm>
          <a:prstGeom prst="rect">
            <a:avLst/>
          </a:prstGeom>
        </p:spPr>
        <p:txBody>
          <a:bodyPr vert="horz" lIns="91440" tIns="45720" rIns="91440" bIns="45720" rtlCol="0" anchor="ctr">
            <a:normAutofit/>
          </a:bodyPr>
          <a:lstStyle/>
          <a:p>
            <a:r>
              <a:rPr lang="en-US" dirty="0"/>
              <a:t>Click to edit Master title style</a:t>
            </a:r>
            <a:endParaRPr lang="hr-HR" dirty="0"/>
          </a:p>
        </p:txBody>
      </p:sp>
      <p:sp>
        <p:nvSpPr>
          <p:cNvPr id="3" name="Text Placeholder 2"/>
          <p:cNvSpPr>
            <a:spLocks noGrp="1"/>
          </p:cNvSpPr>
          <p:nvPr>
            <p:ph type="body" idx="1"/>
          </p:nvPr>
        </p:nvSpPr>
        <p:spPr>
          <a:xfrm>
            <a:off x="457200" y="3140969"/>
            <a:ext cx="8229600" cy="298519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hr-HR" dirty="0"/>
          </a:p>
        </p:txBody>
      </p:sp>
      <p:sp>
        <p:nvSpPr>
          <p:cNvPr id="19" name="Rectangle 18"/>
          <p:cNvSpPr/>
          <p:nvPr userDrawn="1"/>
        </p:nvSpPr>
        <p:spPr>
          <a:xfrm>
            <a:off x="0" y="1124751"/>
            <a:ext cx="9144000" cy="285751"/>
          </a:xfrm>
          <a:prstGeom prst="rect">
            <a:avLst/>
          </a:prstGeom>
          <a:solidFill>
            <a:srgbClr val="FFD8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32" name="Picture 10" descr="C:\Documents and Settings\Hrvoje\Desktop\New Folder\footer.jpg"/>
          <p:cNvPicPr>
            <a:picLocks noChangeAspect="1" noChangeArrowheads="1"/>
          </p:cNvPicPr>
          <p:nvPr userDrawn="1"/>
        </p:nvPicPr>
        <p:blipFill>
          <a:blip r:embed="rId3" cstate="print"/>
          <a:srcRect/>
          <a:stretch>
            <a:fillRect/>
          </a:stretch>
        </p:blipFill>
        <p:spPr bwMode="auto">
          <a:xfrm>
            <a:off x="0" y="6309329"/>
            <a:ext cx="9144000" cy="45719"/>
          </a:xfrm>
          <a:prstGeom prst="rect">
            <a:avLst/>
          </a:prstGeom>
          <a:noFill/>
          <a:ln w="9525">
            <a:noFill/>
            <a:miter lim="800000"/>
            <a:headEnd/>
            <a:tailEnd/>
          </a:ln>
        </p:spPr>
      </p:pic>
      <p:pic>
        <p:nvPicPr>
          <p:cNvPr id="33" name="Picture 20" descr="logo_farbig_schatten"/>
          <p:cNvPicPr>
            <a:picLocks noChangeAspect="1" noChangeArrowheads="1"/>
          </p:cNvPicPr>
          <p:nvPr userDrawn="1"/>
        </p:nvPicPr>
        <p:blipFill>
          <a:blip r:embed="rId4" cstate="print"/>
          <a:srcRect/>
          <a:stretch>
            <a:fillRect/>
          </a:stretch>
        </p:blipFill>
        <p:spPr bwMode="auto">
          <a:xfrm>
            <a:off x="1115616" y="6387169"/>
            <a:ext cx="936104" cy="470839"/>
          </a:xfrm>
          <a:prstGeom prst="rect">
            <a:avLst/>
          </a:prstGeom>
          <a:noFill/>
          <a:ln w="9525">
            <a:noFill/>
            <a:miter lim="800000"/>
            <a:headEnd/>
            <a:tailEnd/>
          </a:ln>
        </p:spPr>
      </p:pic>
      <p:grpSp>
        <p:nvGrpSpPr>
          <p:cNvPr id="16" name="Gruppieren 15"/>
          <p:cNvGrpSpPr/>
          <p:nvPr userDrawn="1"/>
        </p:nvGrpSpPr>
        <p:grpSpPr>
          <a:xfrm>
            <a:off x="0" y="596"/>
            <a:ext cx="9144000" cy="1196157"/>
            <a:chOff x="0" y="595"/>
            <a:chExt cx="9144000" cy="1196157"/>
          </a:xfrm>
        </p:grpSpPr>
        <p:pic>
          <p:nvPicPr>
            <p:cNvPr id="17" name="Picture 8" descr="C:\Documents and Settings\Hrvoje\Desktop\New Folder\fade.jpg"/>
            <p:cNvPicPr>
              <a:picLocks noChangeAspect="1" noChangeArrowheads="1"/>
            </p:cNvPicPr>
            <p:nvPr userDrawn="1"/>
          </p:nvPicPr>
          <p:blipFill>
            <a:blip r:embed="rId5" cstate="print">
              <a:lum bright="-10000" contrast="10000"/>
            </a:blip>
            <a:srcRect/>
            <a:stretch>
              <a:fillRect/>
            </a:stretch>
          </p:blipFill>
          <p:spPr bwMode="auto">
            <a:xfrm>
              <a:off x="0" y="595"/>
              <a:ext cx="9144000" cy="1196157"/>
            </a:xfrm>
            <a:prstGeom prst="rect">
              <a:avLst/>
            </a:prstGeom>
            <a:noFill/>
            <a:ln w="9525">
              <a:noFill/>
              <a:miter lim="800000"/>
              <a:headEnd/>
              <a:tailEnd/>
            </a:ln>
          </p:spPr>
        </p:pic>
        <p:pic>
          <p:nvPicPr>
            <p:cNvPr id="18" name="Picture 2" descr="C:\Documents and Settings\Hrvoje\Desktop\New Folder\EU logo.jpg"/>
            <p:cNvPicPr>
              <a:picLocks noChangeAspect="1" noChangeArrowheads="1"/>
            </p:cNvPicPr>
            <p:nvPr userDrawn="1"/>
          </p:nvPicPr>
          <p:blipFill>
            <a:blip r:embed="rId6" cstate="print"/>
            <a:srcRect l="12500" t="19165" r="12500" b="16669"/>
            <a:stretch>
              <a:fillRect/>
            </a:stretch>
          </p:blipFill>
          <p:spPr bwMode="auto">
            <a:xfrm>
              <a:off x="107505" y="116633"/>
              <a:ext cx="1244710" cy="792088"/>
            </a:xfrm>
            <a:prstGeom prst="rect">
              <a:avLst/>
            </a:prstGeom>
            <a:noFill/>
            <a:ln w="6350">
              <a:solidFill>
                <a:schemeClr val="bg1"/>
              </a:solidFill>
              <a:miter lim="800000"/>
              <a:headEnd/>
              <a:tailEnd/>
            </a:ln>
          </p:spPr>
        </p:pic>
      </p:grpSp>
      <p:pic>
        <p:nvPicPr>
          <p:cNvPr id="20" name="Picture 2" descr="G:\EEP\All\AE-2016\EU Tajikistan TVET\06_Technical Proposal\Lot 2\Inputs by GIZ\gizlogo-is-de-4c.jpg"/>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4608004" y="6414976"/>
            <a:ext cx="1043940" cy="344805"/>
          </a:xfrm>
          <a:prstGeom prst="rect">
            <a:avLst/>
          </a:prstGeom>
          <a:noFill/>
          <a:ln>
            <a:noFill/>
          </a:ln>
          <a:extLst/>
        </p:spPr>
      </p:pic>
      <p:pic>
        <p:nvPicPr>
          <p:cNvPr id="23" name="Grafik 10" descr="Beschreibung: C:\Users\nazaretyan\AppData\Local\Microsoft\Windows\Temporary Internet Files\Content.Word\vhs-dvv_int_logo_RGB_pos_ver.png"/>
          <p:cNvPicPr/>
          <p:nvPr userDrawn="1"/>
        </p:nvPicPr>
        <p:blipFill>
          <a:blip r:embed="rId8">
            <a:extLst>
              <a:ext uri="{28A0092B-C50C-407E-A947-70E740481C1C}">
                <a14:useLocalDpi xmlns:a14="http://schemas.microsoft.com/office/drawing/2010/main" val="0"/>
              </a:ext>
            </a:extLst>
          </a:blip>
          <a:srcRect l="11862" t="15842" r="4132" b="20792"/>
          <a:stretch>
            <a:fillRect/>
          </a:stretch>
        </p:blipFill>
        <p:spPr bwMode="auto">
          <a:xfrm>
            <a:off x="7635153" y="6335505"/>
            <a:ext cx="925830" cy="491491"/>
          </a:xfrm>
          <a:prstGeom prst="rect">
            <a:avLst/>
          </a:prstGeom>
          <a:noFill/>
          <a:ln>
            <a:noFill/>
          </a:ln>
        </p:spPr>
      </p:pic>
      <p:pic>
        <p:nvPicPr>
          <p:cNvPr id="1026" name="Picture 2"/>
          <p:cNvPicPr>
            <a:picLocks noChangeAspect="1" noChangeArrowheads="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7452332" y="150212"/>
            <a:ext cx="1573213" cy="896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TextBox 19"/>
          <p:cNvSpPr txBox="1"/>
          <p:nvPr userDrawn="1"/>
        </p:nvSpPr>
        <p:spPr bwMode="auto">
          <a:xfrm>
            <a:off x="1943708" y="161125"/>
            <a:ext cx="5328592" cy="830997"/>
          </a:xfrm>
          <a:prstGeom prst="rect">
            <a:avLst/>
          </a:prstGeom>
          <a:noFill/>
        </p:spPr>
        <p:txBody>
          <a:bodyPr wrap="square">
            <a:spAutoFit/>
          </a:bodyPr>
          <a:lstStyle/>
          <a:p>
            <a:pPr algn="ctr" eaLnBrk="1" fontAlgn="auto" hangingPunct="1">
              <a:spcBef>
                <a:spcPts val="0"/>
              </a:spcBef>
              <a:spcAft>
                <a:spcPts val="0"/>
              </a:spcAft>
              <a:defRPr/>
            </a:pPr>
            <a:r>
              <a:rPr lang="en-US" sz="4800" b="1" dirty="0">
                <a:ln w="0">
                  <a:solidFill>
                    <a:schemeClr val="bg1">
                      <a:alpha val="13000"/>
                    </a:schemeClr>
                  </a:solidFill>
                </a:ln>
                <a:solidFill>
                  <a:schemeClr val="bg1">
                    <a:alpha val="93000"/>
                  </a:schemeClr>
                </a:solidFill>
                <a:effectLst>
                  <a:outerShdw blurRad="127000" dist="127000" dir="5340000" algn="ctr" rotWithShape="0">
                    <a:srgbClr val="000000"/>
                  </a:outerShdw>
                </a:effectLst>
                <a:latin typeface="+mn-lt"/>
                <a:cs typeface="Arial" panose="020B0604020202020204" pitchFamily="34" charset="0"/>
              </a:rPr>
              <a:t>TA to MoLME</a:t>
            </a:r>
            <a:endParaRPr lang="hr-HR" sz="6000" b="1" dirty="0">
              <a:ln w="0">
                <a:solidFill>
                  <a:schemeClr val="bg1">
                    <a:alpha val="13000"/>
                  </a:schemeClr>
                </a:solidFill>
              </a:ln>
              <a:solidFill>
                <a:schemeClr val="bg1">
                  <a:alpha val="93000"/>
                </a:schemeClr>
              </a:solidFill>
              <a:effectLst>
                <a:outerShdw blurRad="127000" dist="127000" dir="5340000" algn="ctr" rotWithShape="0">
                  <a:srgbClr val="000000"/>
                </a:outerShdw>
              </a:effectLst>
              <a:latin typeface="+mn-lt"/>
              <a:cs typeface="Arial" panose="020B0604020202020204" pitchFamily="34" charset="0"/>
            </a:endParaRPr>
          </a:p>
        </p:txBody>
      </p:sp>
      <p:sp>
        <p:nvSpPr>
          <p:cNvPr id="25" name="TextBox 24"/>
          <p:cNvSpPr txBox="1"/>
          <p:nvPr userDrawn="1"/>
        </p:nvSpPr>
        <p:spPr>
          <a:xfrm>
            <a:off x="2483769" y="6433496"/>
            <a:ext cx="1330556" cy="307777"/>
          </a:xfrm>
          <a:prstGeom prst="rect">
            <a:avLst/>
          </a:prstGeom>
          <a:noFill/>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hr-HR" sz="1400" b="1" dirty="0">
                <a:solidFill>
                  <a:schemeClr val="bg1"/>
                </a:solidFill>
                <a:effectLst>
                  <a:outerShdw blurRad="38100" dist="38100" dir="2700000" algn="tl">
                    <a:srgbClr val="C0C0C0"/>
                  </a:outerShdw>
                </a:effectLst>
              </a:rPr>
              <a:t>www.gopa.de</a:t>
            </a:r>
            <a:endParaRPr lang="en-US" sz="1400"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3649" r:id="rId1"/>
  </p:sldLayoutIdLst>
  <p:hf sldNum="0" hdr="0" dt="0"/>
  <p:txStyles>
    <p:titleStyle>
      <a:lvl1pPr algn="l" defTabSz="914400" rtl="0" eaLnBrk="1" latinLnBrk="0" hangingPunct="1">
        <a:spcBef>
          <a:spcPct val="0"/>
        </a:spcBef>
        <a:buNone/>
        <a:defRPr sz="2800" kern="1200">
          <a:solidFill>
            <a:schemeClr val="accent1">
              <a:lumMod val="75000"/>
            </a:schemeClr>
          </a:solidFill>
          <a:latin typeface="Arial Black"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accent1">
              <a:lumMod val="75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accent1">
              <a:lumMod val="7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accent1">
              <a:lumMod val="7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400" kern="1200">
          <a:solidFill>
            <a:schemeClr val="accent1">
              <a:lumMod val="7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400" kern="1200">
          <a:solidFill>
            <a:schemeClr val="accent1">
              <a:lumMod val="7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r-Latn-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9"/>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bg-BG" dirty="0"/>
          </a:p>
        </p:txBody>
      </p:sp>
      <p:sp>
        <p:nvSpPr>
          <p:cNvPr id="1027" name="Текст 2"/>
          <p:cNvSpPr>
            <a:spLocks noGrp="1"/>
          </p:cNvSpPr>
          <p:nvPr>
            <p:ph type="body" idx="1"/>
          </p:nvPr>
        </p:nvSpPr>
        <p:spPr bwMode="auto">
          <a:xfrm>
            <a:off x="457200" y="1600201"/>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457200" y="6356352"/>
            <a:ext cx="94615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532C6C60-67C9-4F42-900A-ED9BBA0482A5}" type="datetime1">
              <a:rPr lang="ru-RU" smtClean="0">
                <a:solidFill>
                  <a:prstClr val="black">
                    <a:tint val="75000"/>
                  </a:prstClr>
                </a:solidFill>
              </a:rPr>
              <a:t>11.02.2019</a:t>
            </a:fld>
            <a:endParaRPr lang="ru-RU" dirty="0">
              <a:solidFill>
                <a:prstClr val="black">
                  <a:tint val="75000"/>
                </a:prstClr>
              </a:solidFill>
            </a:endParaRPr>
          </a:p>
        </p:txBody>
      </p:sp>
      <p:sp>
        <p:nvSpPr>
          <p:cNvPr id="5" name="Нижний колонтитул 4"/>
          <p:cNvSpPr>
            <a:spLocks noGrp="1"/>
          </p:cNvSpPr>
          <p:nvPr>
            <p:ph type="ftr" sz="quarter" idx="3"/>
          </p:nvPr>
        </p:nvSpPr>
        <p:spPr>
          <a:xfrm>
            <a:off x="1476375" y="6183321"/>
            <a:ext cx="6415088" cy="522287"/>
          </a:xfrm>
          <a:prstGeom prst="rect">
            <a:avLst/>
          </a:prstGeom>
        </p:spPr>
        <p:txBody>
          <a:bodyPr vert="horz" lIns="91440" tIns="45720" rIns="91440" bIns="45720" rtlCol="0" anchor="ctr"/>
          <a:lstStyle>
            <a:lvl1pPr algn="l" fontAlgn="auto">
              <a:spcBef>
                <a:spcPts val="0"/>
              </a:spcBef>
              <a:spcAft>
                <a:spcPts val="0"/>
              </a:spcAft>
              <a:defRPr sz="1000" b="1">
                <a:solidFill>
                  <a:srgbClr val="1F497D">
                    <a:lumMod val="75000"/>
                  </a:srgbClr>
                </a:solidFill>
                <a:latin typeface="+mn-lt"/>
              </a:defRPr>
            </a:lvl1pPr>
          </a:lstStyle>
          <a:p>
            <a:pPr>
              <a:defRPr/>
            </a:pPr>
            <a:endParaRPr lang="ru-RU" dirty="0"/>
          </a:p>
        </p:txBody>
      </p:sp>
      <p:sp>
        <p:nvSpPr>
          <p:cNvPr id="6" name="Номер слайда 5"/>
          <p:cNvSpPr>
            <a:spLocks noGrp="1"/>
          </p:cNvSpPr>
          <p:nvPr>
            <p:ph type="sldNum" sz="quarter" idx="4"/>
          </p:nvPr>
        </p:nvSpPr>
        <p:spPr>
          <a:xfrm>
            <a:off x="8243888" y="6356352"/>
            <a:ext cx="442912"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r>
              <a:rPr lang="en-US" dirty="0">
                <a:solidFill>
                  <a:prstClr val="black">
                    <a:tint val="75000"/>
                  </a:prstClr>
                </a:solidFill>
              </a:rPr>
              <a:t>1</a:t>
            </a:r>
            <a:endParaRPr lang="ru-RU" dirty="0">
              <a:solidFill>
                <a:prstClr val="black">
                  <a:tint val="75000"/>
                </a:prstClr>
              </a:solidFill>
            </a:endParaRPr>
          </a:p>
        </p:txBody>
      </p:sp>
      <p:pic>
        <p:nvPicPr>
          <p:cNvPr id="1032" name="Рисунок 9"/>
          <p:cNvPicPr>
            <a:picLocks noChangeAspect="1" noChangeArrowheads="1"/>
          </p:cNvPicPr>
          <p:nvPr userDrawn="1"/>
        </p:nvPicPr>
        <p:blipFill>
          <a:blip r:embed="rId13"/>
          <a:srcRect/>
          <a:stretch>
            <a:fillRect/>
          </a:stretch>
        </p:blipFill>
        <p:spPr bwMode="auto">
          <a:xfrm>
            <a:off x="6948488" y="6194425"/>
            <a:ext cx="863600" cy="522288"/>
          </a:xfrm>
          <a:prstGeom prst="rect">
            <a:avLst/>
          </a:prstGeom>
          <a:noFill/>
          <a:ln w="9525">
            <a:noFill/>
            <a:miter lim="800000"/>
            <a:headEnd/>
            <a:tailEnd/>
          </a:ln>
        </p:spPr>
      </p:pic>
      <p:pic>
        <p:nvPicPr>
          <p:cNvPr id="10" name="Grafik 14"/>
          <p:cNvPicPr/>
          <p:nvPr userDrawn="1"/>
        </p:nvPicPr>
        <p:blipFill>
          <a:blip r:embed="rId14" cstate="print">
            <a:extLst>
              <a:ext uri="{28A0092B-C50C-407E-A947-70E740481C1C}">
                <a14:useLocalDpi xmlns:a14="http://schemas.microsoft.com/office/drawing/2010/main" val="0"/>
              </a:ext>
            </a:extLst>
          </a:blip>
          <a:stretch>
            <a:fillRect/>
          </a:stretch>
        </p:blipFill>
        <p:spPr>
          <a:xfrm>
            <a:off x="7380300" y="573088"/>
            <a:ext cx="1111885" cy="482600"/>
          </a:xfrm>
          <a:prstGeom prst="rect">
            <a:avLst/>
          </a:prstGeom>
        </p:spPr>
      </p:pic>
      <p:pic>
        <p:nvPicPr>
          <p:cNvPr id="11" name="Picture 2" descr="G:\EEP\All\AE-2016\EU Tajikistan TVET\06_Technical Proposal\Lot 2\Inputs by GIZ\gizlogo-is-de-4c.jpg"/>
          <p:cNvPicPr/>
          <p:nvPr userDrawn="1"/>
        </p:nvPicPr>
        <p:blipFill>
          <a:blip r:embed="rId15" cstate="print">
            <a:extLst>
              <a:ext uri="{28A0092B-C50C-407E-A947-70E740481C1C}">
                <a14:useLocalDpi xmlns:a14="http://schemas.microsoft.com/office/drawing/2010/main" val="0"/>
              </a:ext>
            </a:extLst>
          </a:blip>
          <a:srcRect/>
          <a:stretch>
            <a:fillRect/>
          </a:stretch>
        </p:blipFill>
        <p:spPr bwMode="auto">
          <a:xfrm>
            <a:off x="1547664" y="740690"/>
            <a:ext cx="855980" cy="282575"/>
          </a:xfrm>
          <a:prstGeom prst="rect">
            <a:avLst/>
          </a:prstGeom>
          <a:noFill/>
          <a:ln>
            <a:noFill/>
          </a:ln>
          <a:extLst/>
        </p:spPr>
      </p:pic>
      <p:pic>
        <p:nvPicPr>
          <p:cNvPr id="12" name="Grafik 10" descr="Beschreibung: C:\Users\nazaretyan\AppData\Local\Microsoft\Windows\Temporary Internet Files\Content.Word\vhs-dvv_int_logo_RGB_pos_ver.png"/>
          <p:cNvPicPr/>
          <p:nvPr userDrawn="1"/>
        </p:nvPicPr>
        <p:blipFill>
          <a:blip r:embed="rId16" cstate="print">
            <a:extLst>
              <a:ext uri="{28A0092B-C50C-407E-A947-70E740481C1C}">
                <a14:useLocalDpi xmlns:a14="http://schemas.microsoft.com/office/drawing/2010/main" val="0"/>
              </a:ext>
            </a:extLst>
          </a:blip>
          <a:srcRect l="11862" t="15842" r="4132" b="20792"/>
          <a:stretch>
            <a:fillRect/>
          </a:stretch>
        </p:blipFill>
        <p:spPr bwMode="auto">
          <a:xfrm>
            <a:off x="611560" y="718233"/>
            <a:ext cx="699770" cy="371475"/>
          </a:xfrm>
          <a:prstGeom prst="rect">
            <a:avLst/>
          </a:prstGeom>
          <a:noFill/>
          <a:ln>
            <a:noFill/>
          </a:ln>
        </p:spPr>
      </p:pic>
    </p:spTree>
    <p:extLst>
      <p:ext uri="{BB962C8B-B14F-4D97-AF65-F5344CB8AC3E}">
        <p14:creationId xmlns:p14="http://schemas.microsoft.com/office/powerpoint/2010/main" val="2790767450"/>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hf sldNum="0"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19600" y="1709936"/>
            <a:ext cx="8229600" cy="1143000"/>
          </a:xfrm>
          <a:prstGeom prst="rect">
            <a:avLst/>
          </a:prstGeom>
        </p:spPr>
        <p:txBody>
          <a:bodyPr vert="horz" lIns="91440" tIns="45720" rIns="91440" bIns="45720" rtlCol="0" anchor="ctr">
            <a:normAutofit/>
          </a:bodyPr>
          <a:lstStyle/>
          <a:p>
            <a:r>
              <a:rPr lang="en-US" dirty="0"/>
              <a:t>Click to edit Master title style</a:t>
            </a:r>
            <a:endParaRPr lang="hr-HR" dirty="0"/>
          </a:p>
        </p:txBody>
      </p:sp>
      <p:sp>
        <p:nvSpPr>
          <p:cNvPr id="3" name="Text Placeholder 2"/>
          <p:cNvSpPr>
            <a:spLocks noGrp="1"/>
          </p:cNvSpPr>
          <p:nvPr>
            <p:ph type="body" idx="1"/>
          </p:nvPr>
        </p:nvSpPr>
        <p:spPr>
          <a:xfrm>
            <a:off x="457200" y="3140969"/>
            <a:ext cx="8229600" cy="2985195"/>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hr-HR" dirty="0"/>
          </a:p>
        </p:txBody>
      </p:sp>
      <p:sp>
        <p:nvSpPr>
          <p:cNvPr id="19" name="Rectangle 18"/>
          <p:cNvSpPr/>
          <p:nvPr userDrawn="1"/>
        </p:nvSpPr>
        <p:spPr>
          <a:xfrm>
            <a:off x="0" y="1124751"/>
            <a:ext cx="9144000" cy="285751"/>
          </a:xfrm>
          <a:prstGeom prst="rect">
            <a:avLst/>
          </a:prstGeom>
          <a:solidFill>
            <a:srgbClr val="FFD83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32" name="Picture 10" descr="C:\Documents and Settings\Hrvoje\Desktop\New Folder\footer.jpg"/>
          <p:cNvPicPr>
            <a:picLocks noChangeAspect="1" noChangeArrowheads="1"/>
          </p:cNvPicPr>
          <p:nvPr userDrawn="1"/>
        </p:nvPicPr>
        <p:blipFill>
          <a:blip r:embed="rId3" cstate="print"/>
          <a:srcRect/>
          <a:stretch>
            <a:fillRect/>
          </a:stretch>
        </p:blipFill>
        <p:spPr bwMode="auto">
          <a:xfrm>
            <a:off x="0" y="6309329"/>
            <a:ext cx="9144000" cy="45719"/>
          </a:xfrm>
          <a:prstGeom prst="rect">
            <a:avLst/>
          </a:prstGeom>
          <a:noFill/>
          <a:ln w="9525">
            <a:noFill/>
            <a:miter lim="800000"/>
            <a:headEnd/>
            <a:tailEnd/>
          </a:ln>
        </p:spPr>
      </p:pic>
      <p:pic>
        <p:nvPicPr>
          <p:cNvPr id="33" name="Picture 20" descr="logo_farbig_schatten"/>
          <p:cNvPicPr>
            <a:picLocks noChangeAspect="1" noChangeArrowheads="1"/>
          </p:cNvPicPr>
          <p:nvPr userDrawn="1"/>
        </p:nvPicPr>
        <p:blipFill>
          <a:blip r:embed="rId4" cstate="print"/>
          <a:srcRect/>
          <a:stretch>
            <a:fillRect/>
          </a:stretch>
        </p:blipFill>
        <p:spPr bwMode="auto">
          <a:xfrm>
            <a:off x="1115616" y="6387169"/>
            <a:ext cx="936104" cy="470839"/>
          </a:xfrm>
          <a:prstGeom prst="rect">
            <a:avLst/>
          </a:prstGeom>
          <a:noFill/>
          <a:ln w="9525">
            <a:noFill/>
            <a:miter lim="800000"/>
            <a:headEnd/>
            <a:tailEnd/>
          </a:ln>
        </p:spPr>
      </p:pic>
      <p:grpSp>
        <p:nvGrpSpPr>
          <p:cNvPr id="16" name="Gruppieren 15"/>
          <p:cNvGrpSpPr/>
          <p:nvPr userDrawn="1"/>
        </p:nvGrpSpPr>
        <p:grpSpPr>
          <a:xfrm>
            <a:off x="0" y="596"/>
            <a:ext cx="9144000" cy="1196157"/>
            <a:chOff x="0" y="595"/>
            <a:chExt cx="9144000" cy="1196157"/>
          </a:xfrm>
        </p:grpSpPr>
        <p:pic>
          <p:nvPicPr>
            <p:cNvPr id="17" name="Picture 8" descr="C:\Documents and Settings\Hrvoje\Desktop\New Folder\fade.jpg"/>
            <p:cNvPicPr>
              <a:picLocks noChangeAspect="1" noChangeArrowheads="1"/>
            </p:cNvPicPr>
            <p:nvPr userDrawn="1"/>
          </p:nvPicPr>
          <p:blipFill>
            <a:blip r:embed="rId5" cstate="print">
              <a:lum bright="-10000" contrast="10000"/>
            </a:blip>
            <a:srcRect/>
            <a:stretch>
              <a:fillRect/>
            </a:stretch>
          </p:blipFill>
          <p:spPr bwMode="auto">
            <a:xfrm>
              <a:off x="0" y="595"/>
              <a:ext cx="9144000" cy="1196157"/>
            </a:xfrm>
            <a:prstGeom prst="rect">
              <a:avLst/>
            </a:prstGeom>
            <a:noFill/>
            <a:ln w="9525">
              <a:noFill/>
              <a:miter lim="800000"/>
              <a:headEnd/>
              <a:tailEnd/>
            </a:ln>
          </p:spPr>
        </p:pic>
        <p:pic>
          <p:nvPicPr>
            <p:cNvPr id="18" name="Picture 2" descr="C:\Documents and Settings\Hrvoje\Desktop\New Folder\EU logo.jpg"/>
            <p:cNvPicPr>
              <a:picLocks noChangeAspect="1" noChangeArrowheads="1"/>
            </p:cNvPicPr>
            <p:nvPr userDrawn="1"/>
          </p:nvPicPr>
          <p:blipFill>
            <a:blip r:embed="rId6" cstate="print"/>
            <a:srcRect l="12500" t="19165" r="12500" b="16669"/>
            <a:stretch>
              <a:fillRect/>
            </a:stretch>
          </p:blipFill>
          <p:spPr bwMode="auto">
            <a:xfrm>
              <a:off x="107505" y="116633"/>
              <a:ext cx="1244710" cy="792088"/>
            </a:xfrm>
            <a:prstGeom prst="rect">
              <a:avLst/>
            </a:prstGeom>
            <a:noFill/>
            <a:ln w="6350">
              <a:solidFill>
                <a:schemeClr val="bg1"/>
              </a:solidFill>
              <a:miter lim="800000"/>
              <a:headEnd/>
              <a:tailEnd/>
            </a:ln>
          </p:spPr>
        </p:pic>
      </p:grpSp>
      <p:pic>
        <p:nvPicPr>
          <p:cNvPr id="20" name="Picture 2" descr="G:\EEP\All\AE-2016\EU Tajikistan TVET\06_Technical Proposal\Lot 2\Inputs by GIZ\gizlogo-is-de-4c.jpg"/>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4608004" y="6414976"/>
            <a:ext cx="1043940" cy="344805"/>
          </a:xfrm>
          <a:prstGeom prst="rect">
            <a:avLst/>
          </a:prstGeom>
          <a:noFill/>
          <a:ln>
            <a:noFill/>
          </a:ln>
          <a:extLst/>
        </p:spPr>
      </p:pic>
      <p:pic>
        <p:nvPicPr>
          <p:cNvPr id="23" name="Grafik 10" descr="Beschreibung: C:\Users\nazaretyan\AppData\Local\Microsoft\Windows\Temporary Internet Files\Content.Word\vhs-dvv_int_logo_RGB_pos_ver.png"/>
          <p:cNvPicPr/>
          <p:nvPr userDrawn="1"/>
        </p:nvPicPr>
        <p:blipFill>
          <a:blip r:embed="rId8">
            <a:extLst>
              <a:ext uri="{28A0092B-C50C-407E-A947-70E740481C1C}">
                <a14:useLocalDpi xmlns:a14="http://schemas.microsoft.com/office/drawing/2010/main" val="0"/>
              </a:ext>
            </a:extLst>
          </a:blip>
          <a:srcRect l="11862" t="15842" r="4132" b="20792"/>
          <a:stretch>
            <a:fillRect/>
          </a:stretch>
        </p:blipFill>
        <p:spPr bwMode="auto">
          <a:xfrm>
            <a:off x="7635153" y="6335505"/>
            <a:ext cx="925830" cy="491491"/>
          </a:xfrm>
          <a:prstGeom prst="rect">
            <a:avLst/>
          </a:prstGeom>
          <a:noFill/>
          <a:ln>
            <a:noFill/>
          </a:ln>
        </p:spPr>
      </p:pic>
      <p:pic>
        <p:nvPicPr>
          <p:cNvPr id="1026" name="Picture 2"/>
          <p:cNvPicPr>
            <a:picLocks noChangeAspect="1" noChangeArrowheads="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7452332" y="150212"/>
            <a:ext cx="1573213" cy="896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TextBox 19"/>
          <p:cNvSpPr txBox="1"/>
          <p:nvPr userDrawn="1"/>
        </p:nvSpPr>
        <p:spPr bwMode="auto">
          <a:xfrm>
            <a:off x="1943708" y="161125"/>
            <a:ext cx="5328592"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a:ln w="0">
                  <a:solidFill>
                    <a:prstClr val="white">
                      <a:alpha val="13000"/>
                    </a:prstClr>
                  </a:solidFill>
                </a:ln>
                <a:solidFill>
                  <a:prstClr val="white">
                    <a:alpha val="93000"/>
                  </a:prstClr>
                </a:solidFill>
                <a:effectLst>
                  <a:outerShdw blurRad="127000" dist="127000" dir="5340000" algn="ctr" rotWithShape="0">
                    <a:srgbClr val="000000"/>
                  </a:outerShdw>
                </a:effectLst>
                <a:uLnTx/>
                <a:uFillTx/>
                <a:latin typeface="Calibri"/>
                <a:ea typeface="+mn-ea"/>
                <a:cs typeface="Arial" panose="020B0604020202020204" pitchFamily="34" charset="0"/>
              </a:rPr>
              <a:t>TA to MoLME</a:t>
            </a:r>
            <a:endParaRPr kumimoji="0" lang="hr-HR" sz="6000" b="1" i="0" u="none" strike="noStrike" kern="1200" cap="none" spc="0" normalizeH="0" baseline="0" noProof="0" dirty="0">
              <a:ln w="0">
                <a:solidFill>
                  <a:prstClr val="white">
                    <a:alpha val="13000"/>
                  </a:prstClr>
                </a:solidFill>
              </a:ln>
              <a:solidFill>
                <a:prstClr val="white">
                  <a:alpha val="93000"/>
                </a:prstClr>
              </a:solidFill>
              <a:effectLst>
                <a:outerShdw blurRad="127000" dist="127000" dir="5340000" algn="ctr" rotWithShape="0">
                  <a:srgbClr val="000000"/>
                </a:outerShdw>
              </a:effectLst>
              <a:uLnTx/>
              <a:uFillTx/>
              <a:latin typeface="Calibri"/>
              <a:ea typeface="+mn-ea"/>
              <a:cs typeface="Arial" panose="020B0604020202020204" pitchFamily="34" charset="0"/>
            </a:endParaRPr>
          </a:p>
        </p:txBody>
      </p:sp>
      <p:sp>
        <p:nvSpPr>
          <p:cNvPr id="25" name="TextBox 24"/>
          <p:cNvSpPr txBox="1"/>
          <p:nvPr userDrawn="1"/>
        </p:nvSpPr>
        <p:spPr>
          <a:xfrm>
            <a:off x="2483769" y="6433496"/>
            <a:ext cx="1330556" cy="307777"/>
          </a:xfrm>
          <a:prstGeom prst="rect">
            <a:avLst/>
          </a:prstGeom>
          <a:noFill/>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hr-HR" sz="1400" b="1" i="0" u="none" strike="noStrike" kern="1200" cap="none" spc="0" normalizeH="0" baseline="0" noProof="0" dirty="0">
                <a:ln>
                  <a:noFill/>
                </a:ln>
                <a:solidFill>
                  <a:prstClr val="white"/>
                </a:solidFill>
                <a:effectLst>
                  <a:outerShdw blurRad="38100" dist="38100" dir="2700000" algn="tl">
                    <a:srgbClr val="C0C0C0"/>
                  </a:outerShdw>
                </a:effectLst>
                <a:uLnTx/>
                <a:uFillTx/>
                <a:latin typeface="Arial" charset="0"/>
                <a:ea typeface="+mn-ea"/>
                <a:cs typeface="+mn-cs"/>
              </a:rPr>
              <a:t>www.gopa.de</a:t>
            </a:r>
            <a:endParaRPr kumimoji="0" lang="en-US" sz="1400" b="0" i="0" u="none" strike="noStrike" kern="1200" cap="none" spc="0" normalizeH="0" baseline="0" noProof="0" dirty="0">
              <a:ln>
                <a:noFill/>
              </a:ln>
              <a:solidFill>
                <a:prstClr val="white"/>
              </a:solidFill>
              <a:effectLst/>
              <a:uLnTx/>
              <a:uFillTx/>
              <a:latin typeface="Arial" charset="0"/>
              <a:ea typeface="+mn-ea"/>
              <a:cs typeface="+mn-cs"/>
            </a:endParaRPr>
          </a:p>
        </p:txBody>
      </p:sp>
    </p:spTree>
    <p:extLst>
      <p:ext uri="{BB962C8B-B14F-4D97-AF65-F5344CB8AC3E}">
        <p14:creationId xmlns:p14="http://schemas.microsoft.com/office/powerpoint/2010/main" val="1670943135"/>
      </p:ext>
    </p:extLst>
  </p:cSld>
  <p:clrMap bg1="lt1" tx1="dk1" bg2="lt2" tx2="dk2" accent1="accent1" accent2="accent2" accent3="accent3" accent4="accent4" accent5="accent5" accent6="accent6" hlink="hlink" folHlink="folHlink"/>
  <p:sldLayoutIdLst>
    <p:sldLayoutId id="2147483663" r:id="rId1"/>
  </p:sldLayoutIdLst>
  <p:hf hdr="0" ftr="0" dt="0"/>
  <p:txStyles>
    <p:titleStyle>
      <a:lvl1pPr algn="l" defTabSz="914400" rtl="0" eaLnBrk="1" latinLnBrk="0" hangingPunct="1">
        <a:spcBef>
          <a:spcPct val="0"/>
        </a:spcBef>
        <a:buNone/>
        <a:defRPr sz="2800" kern="1200">
          <a:solidFill>
            <a:schemeClr val="accent1">
              <a:lumMod val="75000"/>
            </a:schemeClr>
          </a:solidFill>
          <a:latin typeface="Arial Black" pitchFamily="34" charset="0"/>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accent1">
              <a:lumMod val="75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accent1">
              <a:lumMod val="75000"/>
            </a:schemeClr>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accent1">
              <a:lumMod val="75000"/>
            </a:schemeClr>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400" kern="1200">
          <a:solidFill>
            <a:schemeClr val="accent1">
              <a:lumMod val="75000"/>
            </a:schemeClr>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400" kern="1200">
          <a:solidFill>
            <a:schemeClr val="accent1">
              <a:lumMod val="75000"/>
            </a:schemeClr>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r-Latn-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251520" y="2276872"/>
            <a:ext cx="8712968" cy="2160240"/>
          </a:xfrm>
        </p:spPr>
        <p:txBody>
          <a:bodyPr>
            <a:noAutofit/>
          </a:bodyPr>
          <a:lstStyle/>
          <a:p>
            <a:pPr algn="ctr">
              <a:spcBef>
                <a:spcPts val="960"/>
              </a:spcBef>
              <a:spcAft>
                <a:spcPts val="0"/>
              </a:spcAft>
              <a:defRPr/>
            </a:pPr>
            <a:r>
              <a:rPr lang="en-GB" sz="2000" b="1" dirty="0">
                <a:solidFill>
                  <a:schemeClr val="accent1"/>
                </a:solidFill>
                <a:latin typeface="Arial" pitchFamily="34" charset="0"/>
                <a:cs typeface="Arial" pitchFamily="34" charset="0"/>
              </a:rPr>
              <a:t>Technical assistance to the Ministry of Labour, Migration and Employment of Population in the area of in-service teacher training for the initial technical, vocational education and training </a:t>
            </a:r>
            <a:r>
              <a:rPr lang="en-GB" sz="2000" b="1" dirty="0" smtClean="0">
                <a:solidFill>
                  <a:schemeClr val="accent1"/>
                </a:solidFill>
                <a:latin typeface="Arial" pitchFamily="34" charset="0"/>
                <a:cs typeface="Arial" pitchFamily="34" charset="0"/>
              </a:rPr>
              <a:t>system</a:t>
            </a:r>
            <a:br>
              <a:rPr lang="en-GB" sz="2000" b="1" dirty="0" smtClean="0">
                <a:solidFill>
                  <a:schemeClr val="accent1"/>
                </a:solidFill>
                <a:latin typeface="Arial" pitchFamily="34" charset="0"/>
                <a:cs typeface="Arial" pitchFamily="34" charset="0"/>
              </a:rPr>
            </a:br>
            <a:r>
              <a:rPr lang="en-GB" sz="2000" b="1" dirty="0" smtClean="0">
                <a:solidFill>
                  <a:schemeClr val="accent1"/>
                </a:solidFill>
                <a:latin typeface="Arial" pitchFamily="34" charset="0"/>
                <a:cs typeface="Arial" pitchFamily="34" charset="0"/>
              </a:rPr>
              <a:t/>
            </a:r>
            <a:br>
              <a:rPr lang="en-GB" sz="2000" b="1" dirty="0" smtClean="0">
                <a:solidFill>
                  <a:schemeClr val="accent1"/>
                </a:solidFill>
                <a:latin typeface="Arial" pitchFamily="34" charset="0"/>
                <a:cs typeface="Arial" pitchFamily="34" charset="0"/>
              </a:rPr>
            </a:br>
            <a:r>
              <a:rPr lang="en-US" sz="2400" b="1" dirty="0" smtClean="0">
                <a:latin typeface="Calibri Light" panose="020F0302020204030204" pitchFamily="34" charset="0"/>
                <a:cs typeface="Calibri Light" panose="020F0302020204030204" pitchFamily="34" charset="0"/>
              </a:rPr>
              <a:t>Results </a:t>
            </a:r>
            <a:r>
              <a:rPr lang="en-US" sz="2400" b="1" dirty="0">
                <a:latin typeface="Calibri Light" panose="020F0302020204030204" pitchFamily="34" charset="0"/>
                <a:cs typeface="Calibri Light" panose="020F0302020204030204" pitchFamily="34" charset="0"/>
              </a:rPr>
              <a:t>of Training Needs </a:t>
            </a:r>
            <a:r>
              <a:rPr lang="en-US" sz="2400" b="1" dirty="0" smtClean="0">
                <a:latin typeface="Calibri Light" panose="020F0302020204030204" pitchFamily="34" charset="0"/>
                <a:cs typeface="Calibri Light" panose="020F0302020204030204" pitchFamily="34" charset="0"/>
              </a:rPr>
              <a:t>Analysis </a:t>
            </a:r>
            <a:r>
              <a:rPr lang="en-US" sz="2400" b="1" dirty="0">
                <a:latin typeface="Calibri Light" panose="020F0302020204030204" pitchFamily="34" charset="0"/>
                <a:cs typeface="Calibri Light" panose="020F0302020204030204" pitchFamily="34" charset="0"/>
              </a:rPr>
              <a:t>of the Staff of the Department of </a:t>
            </a:r>
            <a:r>
              <a:rPr lang="en-US" sz="2400" b="1" dirty="0" smtClean="0">
                <a:latin typeface="Calibri Light" panose="020F0302020204030204" pitchFamily="34" charset="0"/>
                <a:cs typeface="Calibri Light" panose="020F0302020204030204" pitchFamily="34" charset="0"/>
              </a:rPr>
              <a:t>Initial Vocational </a:t>
            </a:r>
            <a:r>
              <a:rPr lang="en-US" sz="2400" b="1" dirty="0">
                <a:latin typeface="Calibri Light" panose="020F0302020204030204" pitchFamily="34" charset="0"/>
                <a:cs typeface="Calibri Light" panose="020F0302020204030204" pitchFamily="34" charset="0"/>
              </a:rPr>
              <a:t>Education and Training of the Ministry of Labor, Migration and Employment and its structural subdivisions</a:t>
            </a:r>
            <a:r>
              <a:rPr lang="ru-RU" sz="2400" b="1" dirty="0">
                <a:latin typeface="Calibri Light" panose="020F0302020204030204" pitchFamily="34" charset="0"/>
                <a:cs typeface="Calibri Light" panose="020F0302020204030204" pitchFamily="34" charset="0"/>
              </a:rPr>
              <a:t/>
            </a:r>
            <a:br>
              <a:rPr lang="ru-RU" sz="2400" b="1" dirty="0">
                <a:latin typeface="Calibri Light" panose="020F0302020204030204" pitchFamily="34" charset="0"/>
                <a:cs typeface="Calibri Light" panose="020F0302020204030204" pitchFamily="34" charset="0"/>
              </a:rPr>
            </a:br>
            <a:endParaRPr lang="ru-RU" sz="2000" dirty="0">
              <a:solidFill>
                <a:schemeClr val="accent1"/>
              </a:solidFill>
              <a:latin typeface="Arial" pitchFamily="34" charset="0"/>
              <a:ea typeface="Times New Roman"/>
              <a:cs typeface="Arial" pitchFamily="34" charset="0"/>
            </a:endParaRPr>
          </a:p>
        </p:txBody>
      </p:sp>
      <p:sp>
        <p:nvSpPr>
          <p:cNvPr id="5" name="Subtitle 4"/>
          <p:cNvSpPr>
            <a:spLocks noGrp="1"/>
          </p:cNvSpPr>
          <p:nvPr>
            <p:ph type="subTitle" idx="1"/>
          </p:nvPr>
        </p:nvSpPr>
        <p:spPr>
          <a:xfrm>
            <a:off x="1979712" y="4797152"/>
            <a:ext cx="5760640" cy="1440160"/>
          </a:xfrm>
        </p:spPr>
        <p:txBody>
          <a:bodyPr>
            <a:normAutofit/>
          </a:bodyPr>
          <a:lstStyle/>
          <a:p>
            <a:r>
              <a:rPr lang="nb-NO" b="1" dirty="0" smtClean="0">
                <a:solidFill>
                  <a:schemeClr val="tx2"/>
                </a:solidFill>
                <a:latin typeface="Arial"/>
              </a:rPr>
              <a:t>EuropeAid </a:t>
            </a:r>
            <a:r>
              <a:rPr lang="nb-NO" b="1" dirty="0">
                <a:solidFill>
                  <a:schemeClr val="tx2"/>
                </a:solidFill>
                <a:latin typeface="Arial"/>
              </a:rPr>
              <a:t>/ 137704 </a:t>
            </a:r>
            <a:r>
              <a:rPr lang="nb-NO" b="1" dirty="0" smtClean="0">
                <a:solidFill>
                  <a:schemeClr val="tx2"/>
                </a:solidFill>
                <a:latin typeface="Arial"/>
              </a:rPr>
              <a:t>/ DH / SER / TJ </a:t>
            </a:r>
            <a:r>
              <a:rPr lang="nb-NO" b="1" dirty="0">
                <a:solidFill>
                  <a:schemeClr val="tx2"/>
                </a:solidFill>
                <a:latin typeface="Arial"/>
              </a:rPr>
              <a:t>/ </a:t>
            </a:r>
            <a:r>
              <a:rPr lang="nb-NO" b="1" dirty="0" smtClean="0">
                <a:solidFill>
                  <a:schemeClr val="tx2"/>
                </a:solidFill>
                <a:latin typeface="Arial"/>
              </a:rPr>
              <a:t>6-Lot2</a:t>
            </a:r>
            <a:r>
              <a:rPr lang="ru-RU" b="1" dirty="0">
                <a:solidFill>
                  <a:schemeClr val="tx2"/>
                </a:solidFill>
                <a:latin typeface="Arial"/>
              </a:rPr>
              <a:t/>
            </a:r>
            <a:br>
              <a:rPr lang="ru-RU" b="1" dirty="0">
                <a:solidFill>
                  <a:schemeClr val="tx2"/>
                </a:solidFill>
                <a:latin typeface="Arial"/>
              </a:rPr>
            </a:br>
            <a:r>
              <a:rPr lang="ru-RU" b="1" dirty="0">
                <a:solidFill>
                  <a:schemeClr val="tx2"/>
                </a:solidFill>
                <a:latin typeface="Arial"/>
              </a:rPr>
              <a:t/>
            </a:r>
            <a:br>
              <a:rPr lang="ru-RU" b="1" dirty="0">
                <a:solidFill>
                  <a:schemeClr val="tx2"/>
                </a:solidFill>
                <a:latin typeface="Arial"/>
              </a:rPr>
            </a:br>
            <a:r>
              <a:rPr lang="en-US" b="1" dirty="0">
                <a:solidFill>
                  <a:schemeClr val="accent1"/>
                </a:solidFill>
                <a:latin typeface="Arial" panose="020B0604020202020204" pitchFamily="34" charset="0"/>
              </a:rPr>
              <a:t>Nozim Sidikov,</a:t>
            </a:r>
            <a:r>
              <a:rPr lang="ru-RU" b="1" dirty="0">
                <a:solidFill>
                  <a:schemeClr val="accent1"/>
                </a:solidFill>
                <a:latin typeface="Arial" panose="020B0604020202020204" pitchFamily="34" charset="0"/>
              </a:rPr>
              <a:t> </a:t>
            </a:r>
            <a:r>
              <a:rPr lang="en-US" b="1" dirty="0">
                <a:solidFill>
                  <a:schemeClr val="accent1"/>
                </a:solidFill>
                <a:latin typeface="Calibri Light" panose="020F0302020204030204" pitchFamily="34" charset="0"/>
                <a:cs typeface="Calibri Light" panose="020F0302020204030204" pitchFamily="34" charset="0"/>
              </a:rPr>
              <a:t>Deputy Head of PVET MoLME RT</a:t>
            </a:r>
            <a:endParaRPr lang="en-US" b="1" dirty="0" smtClean="0">
              <a:solidFill>
                <a:schemeClr val="tx2"/>
              </a:solidFill>
              <a:latin typeface="Arial"/>
            </a:endParaRPr>
          </a:p>
          <a:p>
            <a:r>
              <a:rPr lang="en-US" b="1" dirty="0">
                <a:solidFill>
                  <a:schemeClr val="tx2"/>
                </a:solidFill>
                <a:latin typeface="Arial"/>
              </a:rPr>
              <a:t>Dushanbe, February 20, 2019</a:t>
            </a:r>
            <a:endParaRPr lang="hr-HR" b="1" dirty="0">
              <a:solidFill>
                <a:schemeClr val="tx2"/>
              </a:solidFill>
              <a:latin typeface="Arial"/>
            </a:endParaRPr>
          </a:p>
        </p:txBody>
      </p:sp>
    </p:spTree>
    <p:extLst>
      <p:ext uri="{BB962C8B-B14F-4D97-AF65-F5344CB8AC3E}">
        <p14:creationId xmlns:p14="http://schemas.microsoft.com/office/powerpoint/2010/main" val="36968399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16490-2BEE-4D2D-A95B-22E12F0320D4}"/>
              </a:ext>
            </a:extLst>
          </p:cNvPr>
          <p:cNvSpPr>
            <a:spLocks noGrp="1"/>
          </p:cNvSpPr>
          <p:nvPr>
            <p:ph type="ctrTitle"/>
          </p:nvPr>
        </p:nvSpPr>
        <p:spPr>
          <a:xfrm>
            <a:off x="2339752" y="188639"/>
            <a:ext cx="4824536" cy="792089"/>
          </a:xfrm>
        </p:spPr>
        <p:txBody>
          <a:bodyPr>
            <a:normAutofit/>
          </a:bodyPr>
          <a:lstStyle/>
          <a:p>
            <a:r>
              <a:rPr lang="en-US" sz="2800" b="1" dirty="0" smtClean="0">
                <a:latin typeface="Arial" panose="020B0604020202020204" pitchFamily="34" charset="0"/>
                <a:cs typeface="Arial" panose="020B0604020202020204" pitchFamily="34" charset="0"/>
              </a:rPr>
              <a:t>Conclusions and Results</a:t>
            </a:r>
            <a:endParaRPr lang="en-US" sz="2800" b="1" dirty="0">
              <a:latin typeface="Arial" panose="020B0604020202020204" pitchFamily="34" charset="0"/>
              <a:cs typeface="Arial" panose="020B0604020202020204" pitchFamily="34" charset="0"/>
            </a:endParaRPr>
          </a:p>
        </p:txBody>
      </p:sp>
      <p:sp>
        <p:nvSpPr>
          <p:cNvPr id="3" name="Subtitle 2">
            <a:extLst>
              <a:ext uri="{FF2B5EF4-FFF2-40B4-BE49-F238E27FC236}">
                <a16:creationId xmlns:a16="http://schemas.microsoft.com/office/drawing/2014/main" id="{9B14B86D-D2CF-442C-9567-84712C663C56}"/>
              </a:ext>
            </a:extLst>
          </p:cNvPr>
          <p:cNvSpPr>
            <a:spLocks noGrp="1"/>
          </p:cNvSpPr>
          <p:nvPr>
            <p:ph type="subTitle" idx="1"/>
          </p:nvPr>
        </p:nvSpPr>
        <p:spPr>
          <a:xfrm>
            <a:off x="269522" y="1412776"/>
            <a:ext cx="8604956" cy="4608512"/>
          </a:xfrm>
        </p:spPr>
        <p:txBody>
          <a:bodyPr>
            <a:normAutofit/>
          </a:bodyPr>
          <a:lstStyle/>
          <a:p>
            <a:pPr algn="l">
              <a:spcBef>
                <a:spcPts val="0"/>
              </a:spcBef>
            </a:pPr>
            <a:r>
              <a:rPr lang="ru-RU"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d)</a:t>
            </a:r>
            <a:r>
              <a:rPr lang="en-US"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Manager skills</a:t>
            </a:r>
            <a:r>
              <a:rPr lang="ru-RU" sz="21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a:t>
            </a:r>
            <a:endParaRPr lang="ru-RU" sz="2100"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algn="l">
              <a:spcBef>
                <a:spcPts val="0"/>
              </a:spcBef>
            </a:pPr>
            <a:r>
              <a:rPr lang="en-US" sz="21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The results of the part of TNA that specifically focuses on managers in a summary with breakdown by the degree of importance is as follows:</a:t>
            </a:r>
            <a:r>
              <a:rPr lang="ru-RU" sz="21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a:t>
            </a:r>
            <a:endParaRPr lang="en-US" sz="2100" dirty="0" smtClean="0">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algn="l">
              <a:spcBef>
                <a:spcPts val="0"/>
              </a:spcBef>
            </a:pPr>
            <a:r>
              <a:rPr lang="ru-RU" sz="21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1</a:t>
            </a:r>
            <a:r>
              <a:rPr lang="en-US" sz="21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Method of control</a:t>
            </a:r>
            <a:endParaRPr lang="ru-RU" sz="2100"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algn="l">
              <a:spcBef>
                <a:spcPts val="0"/>
              </a:spcBef>
            </a:pPr>
            <a:r>
              <a:rPr lang="ru-RU" sz="21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2</a:t>
            </a:r>
            <a:r>
              <a:rPr lang="en-US" sz="21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Motivation</a:t>
            </a:r>
            <a:endParaRPr lang="ru-RU" sz="2100"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algn="l">
              <a:spcBef>
                <a:spcPts val="0"/>
              </a:spcBef>
            </a:pPr>
            <a:r>
              <a:rPr lang="ru-RU" sz="21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2</a:t>
            </a:r>
            <a:r>
              <a:rPr lang="en-US" sz="21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Planning</a:t>
            </a:r>
            <a:endParaRPr lang="ru-RU" sz="2100"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algn="l">
              <a:spcBef>
                <a:spcPts val="0"/>
              </a:spcBef>
            </a:pPr>
            <a:r>
              <a:rPr lang="ru-RU" sz="21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4</a:t>
            </a:r>
            <a:r>
              <a:rPr lang="en-US" sz="21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Team management</a:t>
            </a:r>
            <a:endParaRPr lang="ru-RU" sz="2100"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algn="l">
              <a:spcBef>
                <a:spcPts val="0"/>
              </a:spcBef>
            </a:pPr>
            <a:r>
              <a:rPr lang="ru-RU" sz="21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5</a:t>
            </a:r>
            <a:r>
              <a:rPr lang="en-US" sz="21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Ensuring focus</a:t>
            </a:r>
            <a:endParaRPr lang="ru-RU" sz="2100"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algn="l">
              <a:spcBef>
                <a:spcPts val="0"/>
              </a:spcBef>
            </a:pPr>
            <a:r>
              <a:rPr lang="ru-RU" sz="21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5</a:t>
            </a:r>
            <a:r>
              <a:rPr lang="en-US" sz="21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Encouraging other staff</a:t>
            </a:r>
            <a:endParaRPr lang="ru-RU" sz="2100"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algn="l">
              <a:spcBef>
                <a:spcPts val="0"/>
              </a:spcBef>
            </a:pPr>
            <a:r>
              <a:rPr lang="ru-RU" sz="21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5</a:t>
            </a:r>
            <a:r>
              <a:rPr lang="en-US" sz="21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Contribution in development of other staff</a:t>
            </a:r>
            <a:endParaRPr lang="ru-RU" sz="2100"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algn="l">
              <a:spcBef>
                <a:spcPts val="0"/>
              </a:spcBef>
            </a:pPr>
            <a:r>
              <a:rPr lang="ru-RU" sz="21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8</a:t>
            </a:r>
            <a:r>
              <a:rPr lang="en-US" sz="21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Financial Management</a:t>
            </a:r>
            <a:endParaRPr lang="ru-RU" sz="2100"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algn="l">
              <a:spcBef>
                <a:spcPts val="0"/>
              </a:spcBef>
            </a:pPr>
            <a:r>
              <a:rPr lang="ru-RU" sz="21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8</a:t>
            </a:r>
            <a:r>
              <a:rPr lang="en-US" sz="21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HR Skills Management</a:t>
            </a:r>
            <a:endParaRPr lang="ru-RU" sz="2100"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algn="l">
              <a:spcBef>
                <a:spcPts val="0"/>
              </a:spcBef>
            </a:pPr>
            <a:r>
              <a:rPr lang="ru-RU" sz="21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10</a:t>
            </a:r>
            <a:r>
              <a:rPr lang="en-US" sz="21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Change Management</a:t>
            </a:r>
            <a:endParaRPr lang="ru-RU" sz="2100"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algn="l">
              <a:spcBef>
                <a:spcPts val="0"/>
              </a:spcBef>
            </a:pPr>
            <a:r>
              <a:rPr lang="ru-RU" sz="21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11</a:t>
            </a:r>
            <a:r>
              <a:rPr lang="en-US" sz="21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Risk Management</a:t>
            </a:r>
            <a:endParaRPr lang="ru-RU" sz="2100"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algn="l">
              <a:spcBef>
                <a:spcPts val="0"/>
              </a:spcBef>
            </a:pPr>
            <a:endParaRPr lang="ru-RU" sz="2200"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p:txBody>
      </p:sp>
      <p:sp>
        <p:nvSpPr>
          <p:cNvPr id="4"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a:t>
            </a:r>
            <a:r>
              <a:rPr lang="en-GB" sz="1200" b="1" dirty="0" smtClean="0">
                <a:solidFill>
                  <a:srgbClr val="000066"/>
                </a:solidFill>
              </a:rPr>
              <a:t>is funded by the EU</a:t>
            </a:r>
            <a:r>
              <a:rPr lang="bg-BG" dirty="0" smtClean="0">
                <a:solidFill>
                  <a:srgbClr val="000066"/>
                </a:solidFill>
                <a:latin typeface="Arial" charset="0"/>
              </a:rPr>
              <a:t> </a:t>
            </a:r>
            <a:endParaRPr lang="bg-BG" dirty="0">
              <a:solidFill>
                <a:prstClr val="black"/>
              </a:solidFill>
              <a:latin typeface="Arial" charset="0"/>
            </a:endParaRPr>
          </a:p>
        </p:txBody>
      </p:sp>
    </p:spTree>
    <p:extLst>
      <p:ext uri="{BB962C8B-B14F-4D97-AF65-F5344CB8AC3E}">
        <p14:creationId xmlns:p14="http://schemas.microsoft.com/office/powerpoint/2010/main" val="213737337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16490-2BEE-4D2D-A95B-22E12F0320D4}"/>
              </a:ext>
            </a:extLst>
          </p:cNvPr>
          <p:cNvSpPr>
            <a:spLocks noGrp="1"/>
          </p:cNvSpPr>
          <p:nvPr>
            <p:ph type="ctrTitle"/>
          </p:nvPr>
        </p:nvSpPr>
        <p:spPr>
          <a:xfrm>
            <a:off x="2339752" y="188639"/>
            <a:ext cx="4824536" cy="792089"/>
          </a:xfrm>
        </p:spPr>
        <p:txBody>
          <a:bodyPr>
            <a:normAutofit/>
          </a:bodyPr>
          <a:lstStyle/>
          <a:p>
            <a:r>
              <a:rPr lang="en-US" sz="2800" b="1" dirty="0" smtClean="0">
                <a:latin typeface="Arial" panose="020B0604020202020204" pitchFamily="34" charset="0"/>
                <a:cs typeface="Arial" panose="020B0604020202020204" pitchFamily="34" charset="0"/>
              </a:rPr>
              <a:t>Conclusions and Results</a:t>
            </a:r>
            <a:endParaRPr lang="en-US" sz="2800" b="1" dirty="0">
              <a:latin typeface="Arial" panose="020B0604020202020204" pitchFamily="34" charset="0"/>
              <a:cs typeface="Arial" panose="020B0604020202020204" pitchFamily="34" charset="0"/>
            </a:endParaRPr>
          </a:p>
        </p:txBody>
      </p:sp>
      <p:sp>
        <p:nvSpPr>
          <p:cNvPr id="4"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a:t>
            </a:r>
            <a:r>
              <a:rPr lang="en-GB" sz="1200" b="1" dirty="0" smtClean="0">
                <a:solidFill>
                  <a:srgbClr val="000066"/>
                </a:solidFill>
              </a:rPr>
              <a:t>is funded by the EU</a:t>
            </a:r>
            <a:r>
              <a:rPr lang="bg-BG" dirty="0" smtClean="0">
                <a:solidFill>
                  <a:srgbClr val="000066"/>
                </a:solidFill>
                <a:latin typeface="Arial" charset="0"/>
              </a:rPr>
              <a:t> </a:t>
            </a:r>
            <a:endParaRPr lang="bg-BG" dirty="0">
              <a:solidFill>
                <a:prstClr val="black"/>
              </a:solidFill>
              <a:latin typeface="Arial" charset="0"/>
            </a:endParaRPr>
          </a:p>
        </p:txBody>
      </p:sp>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3528" y="1160608"/>
            <a:ext cx="8647176" cy="4968240"/>
          </a:xfrm>
          <a:prstGeom prst="rect">
            <a:avLst/>
          </a:prstGeom>
        </p:spPr>
      </p:pic>
    </p:spTree>
    <p:extLst>
      <p:ext uri="{BB962C8B-B14F-4D97-AF65-F5344CB8AC3E}">
        <p14:creationId xmlns:p14="http://schemas.microsoft.com/office/powerpoint/2010/main" val="9835569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16490-2BEE-4D2D-A95B-22E12F0320D4}"/>
              </a:ext>
            </a:extLst>
          </p:cNvPr>
          <p:cNvSpPr>
            <a:spLocks noGrp="1"/>
          </p:cNvSpPr>
          <p:nvPr>
            <p:ph type="ctrTitle"/>
          </p:nvPr>
        </p:nvSpPr>
        <p:spPr>
          <a:xfrm>
            <a:off x="2339752" y="188639"/>
            <a:ext cx="4824536" cy="792089"/>
          </a:xfrm>
        </p:spPr>
        <p:txBody>
          <a:bodyPr>
            <a:normAutofit/>
          </a:bodyPr>
          <a:lstStyle/>
          <a:p>
            <a:r>
              <a:rPr lang="en-US" sz="2800" b="1" dirty="0" smtClean="0">
                <a:latin typeface="Arial" panose="020B0604020202020204" pitchFamily="34" charset="0"/>
                <a:cs typeface="Arial" panose="020B0604020202020204" pitchFamily="34" charset="0"/>
              </a:rPr>
              <a:t>Conclusions and Results</a:t>
            </a:r>
            <a:endParaRPr lang="en-US" sz="2800" b="1" dirty="0">
              <a:latin typeface="Arial" panose="020B0604020202020204" pitchFamily="34" charset="0"/>
              <a:cs typeface="Arial" panose="020B0604020202020204" pitchFamily="34" charset="0"/>
            </a:endParaRPr>
          </a:p>
        </p:txBody>
      </p:sp>
      <p:sp>
        <p:nvSpPr>
          <p:cNvPr id="4"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a:t>
            </a:r>
            <a:r>
              <a:rPr lang="en-GB" sz="1200" b="1" dirty="0" smtClean="0">
                <a:solidFill>
                  <a:srgbClr val="000066"/>
                </a:solidFill>
              </a:rPr>
              <a:t>is funded by the EU</a:t>
            </a:r>
            <a:r>
              <a:rPr lang="bg-BG" dirty="0" smtClean="0">
                <a:solidFill>
                  <a:srgbClr val="000066"/>
                </a:solidFill>
                <a:latin typeface="Arial" charset="0"/>
              </a:rPr>
              <a:t> </a:t>
            </a:r>
            <a:endParaRPr lang="bg-BG" dirty="0">
              <a:solidFill>
                <a:prstClr val="black"/>
              </a:solidFill>
              <a:latin typeface="Arial" charset="0"/>
            </a:endParaRPr>
          </a:p>
        </p:txBody>
      </p:sp>
      <p:pic>
        <p:nvPicPr>
          <p:cNvPr id="3" name="Рисунок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20" y="1052736"/>
            <a:ext cx="8644128" cy="4898136"/>
          </a:xfrm>
          <a:prstGeom prst="rect">
            <a:avLst/>
          </a:prstGeom>
        </p:spPr>
      </p:pic>
    </p:spTree>
    <p:extLst>
      <p:ext uri="{BB962C8B-B14F-4D97-AF65-F5344CB8AC3E}">
        <p14:creationId xmlns:p14="http://schemas.microsoft.com/office/powerpoint/2010/main" val="14253210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16490-2BEE-4D2D-A95B-22E12F0320D4}"/>
              </a:ext>
            </a:extLst>
          </p:cNvPr>
          <p:cNvSpPr>
            <a:spLocks noGrp="1"/>
          </p:cNvSpPr>
          <p:nvPr>
            <p:ph type="ctrTitle"/>
          </p:nvPr>
        </p:nvSpPr>
        <p:spPr>
          <a:xfrm>
            <a:off x="2339752" y="188639"/>
            <a:ext cx="4824536" cy="792089"/>
          </a:xfrm>
        </p:spPr>
        <p:txBody>
          <a:bodyPr>
            <a:normAutofit fontScale="90000"/>
          </a:bodyPr>
          <a:lstStyle/>
          <a:p>
            <a:r>
              <a:rPr lang="en-US" sz="2800" b="1" dirty="0" smtClean="0">
                <a:latin typeface="Arial" panose="020B0604020202020204" pitchFamily="34" charset="0"/>
                <a:cs typeface="Arial" panose="020B0604020202020204" pitchFamily="34" charset="0"/>
              </a:rPr>
              <a:t>Recommendations for Training</a:t>
            </a:r>
            <a:endParaRPr lang="en-US" sz="2800" b="1" dirty="0">
              <a:latin typeface="Arial" panose="020B0604020202020204" pitchFamily="34" charset="0"/>
              <a:cs typeface="Arial" panose="020B0604020202020204" pitchFamily="34" charset="0"/>
            </a:endParaRPr>
          </a:p>
        </p:txBody>
      </p:sp>
      <p:sp>
        <p:nvSpPr>
          <p:cNvPr id="3" name="Subtitle 2">
            <a:extLst>
              <a:ext uri="{FF2B5EF4-FFF2-40B4-BE49-F238E27FC236}">
                <a16:creationId xmlns:a16="http://schemas.microsoft.com/office/drawing/2014/main" id="{9B14B86D-D2CF-442C-9567-84712C663C56}"/>
              </a:ext>
            </a:extLst>
          </p:cNvPr>
          <p:cNvSpPr>
            <a:spLocks noGrp="1"/>
          </p:cNvSpPr>
          <p:nvPr>
            <p:ph type="subTitle" idx="1"/>
          </p:nvPr>
        </p:nvSpPr>
        <p:spPr>
          <a:xfrm>
            <a:off x="269522" y="1196752"/>
            <a:ext cx="8604956" cy="4896544"/>
          </a:xfrm>
        </p:spPr>
        <p:txBody>
          <a:bodyPr>
            <a:normAutofit/>
          </a:bodyPr>
          <a:lstStyle/>
          <a:p>
            <a:pPr algn="l">
              <a:spcBef>
                <a:spcPts val="0"/>
              </a:spcBef>
            </a:pPr>
            <a:r>
              <a:rPr lang="en-US" sz="2200" b="1"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a:t>
            </a:r>
          </a:p>
          <a:p>
            <a:pPr marL="342900" indent="-342900" algn="l">
              <a:spcBef>
                <a:spcPts val="0"/>
              </a:spcBef>
              <a:buFont typeface="Wingdings" panose="05000000000000000000" pitchFamily="2" charset="2"/>
              <a:buChar char="Ø"/>
            </a:pPr>
            <a:r>
              <a:rPr lang="en-US" sz="2800" b="1" dirty="0" smtClean="0">
                <a:solidFill>
                  <a:srgbClr val="002060"/>
                </a:solidFill>
                <a:latin typeface="Arial" panose="020B0604020202020204" pitchFamily="34" charset="0"/>
                <a:ea typeface="Times New Roman" panose="02020603050405020304" pitchFamily="18" charset="0"/>
                <a:cs typeface="Arial" panose="020B0604020202020204" pitchFamily="34" charset="0"/>
              </a:rPr>
              <a:t>For managing and non-managing staff</a:t>
            </a:r>
            <a:r>
              <a:rPr lang="ru-RU" sz="2800" dirty="0" smtClean="0">
                <a:solidFill>
                  <a:srgbClr val="002060"/>
                </a:solidFill>
                <a:latin typeface="Arial" panose="020B0604020202020204" pitchFamily="34" charset="0"/>
                <a:ea typeface="Times New Roman" panose="02020603050405020304" pitchFamily="18" charset="0"/>
                <a:cs typeface="Arial" panose="020B0604020202020204" pitchFamily="34" charset="0"/>
              </a:rPr>
              <a:t>:</a:t>
            </a:r>
            <a:endParaRPr lang="ru-RU" sz="2800" dirty="0">
              <a:solidFill>
                <a:srgbClr val="002060"/>
              </a:solidFill>
              <a:latin typeface="Arial" panose="020B0604020202020204" pitchFamily="34" charset="0"/>
              <a:ea typeface="Times New Roman" panose="02020603050405020304" pitchFamily="18" charset="0"/>
              <a:cs typeface="Arial" panose="020B0604020202020204" pitchFamily="34" charset="0"/>
            </a:endParaRPr>
          </a:p>
          <a:p>
            <a:pPr algn="l">
              <a:spcBef>
                <a:spcPts val="0"/>
              </a:spcBef>
            </a:pPr>
            <a:endParaRPr lang="ru-RU" sz="900"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algn="l">
              <a:spcBef>
                <a:spcPts val="0"/>
              </a:spcBef>
            </a:pPr>
            <a:r>
              <a:rPr lang="ru-RU" sz="2200" b="1" dirty="0" smtClean="0">
                <a:solidFill>
                  <a:srgbClr val="C00000"/>
                </a:solidFill>
                <a:latin typeface="Arial" panose="020B0604020202020204" pitchFamily="34" charset="0"/>
                <a:ea typeface="Times New Roman" panose="02020603050405020304" pitchFamily="18" charset="0"/>
                <a:cs typeface="Arial" panose="020B0604020202020204" pitchFamily="34" charset="0"/>
              </a:rPr>
              <a:t>1</a:t>
            </a:r>
            <a:r>
              <a:rPr lang="ru-RU" sz="2400" b="1" dirty="0" smtClean="0">
                <a:solidFill>
                  <a:srgbClr val="C00000"/>
                </a:solidFill>
                <a:latin typeface="Arial" panose="020B0604020202020204" pitchFamily="34" charset="0"/>
                <a:ea typeface="Times New Roman" panose="02020603050405020304" pitchFamily="18" charset="0"/>
                <a:cs typeface="Arial" panose="020B0604020202020204" pitchFamily="34" charset="0"/>
              </a:rPr>
              <a:t>)</a:t>
            </a:r>
            <a:r>
              <a:rPr lang="en-US" sz="2400" b="1" dirty="0" smtClean="0">
                <a:solidFill>
                  <a:srgbClr val="C00000"/>
                </a:solidFill>
                <a:latin typeface="Arial" panose="020B0604020202020204" pitchFamily="34" charset="0"/>
                <a:ea typeface="Times New Roman" panose="02020603050405020304" pitchFamily="18" charset="0"/>
                <a:cs typeface="Arial" panose="020B0604020202020204" pitchFamily="34" charset="0"/>
              </a:rPr>
              <a:t> Presentation and communication Skills </a:t>
            </a:r>
            <a:r>
              <a:rPr lang="bg-BG" sz="24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a:t>
            </a:r>
            <a:r>
              <a:rPr lang="en-US" sz="24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training curriculum will include several specific modules</a:t>
            </a:r>
            <a:r>
              <a:rPr lang="ru-RU" sz="24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a:t>
            </a:r>
            <a:endParaRPr lang="ru-RU" sz="2400"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marL="342900" indent="-342900" algn="l">
              <a:spcBef>
                <a:spcPts val="0"/>
              </a:spcBef>
              <a:buFont typeface="Arial" panose="020B0604020202020204" pitchFamily="34" charset="0"/>
              <a:buChar char="•"/>
            </a:pPr>
            <a:r>
              <a:rPr lang="en-US" sz="2400" b="1"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Module</a:t>
            </a:r>
            <a:r>
              <a:rPr lang="ru-RU" sz="2400" b="1"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1: </a:t>
            </a:r>
            <a:r>
              <a:rPr lang="en-US" sz="2400" dirty="0" smtClean="0">
                <a:solidFill>
                  <a:srgbClr val="00206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Presentation </a:t>
            </a:r>
            <a:r>
              <a:rPr lang="en-US" sz="24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techniques</a:t>
            </a:r>
            <a:endParaRPr lang="ru-RU" sz="2400" dirty="0">
              <a:solidFill>
                <a:srgbClr val="00206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p>
            <a:pPr marL="342900" indent="-342900" algn="l">
              <a:spcBef>
                <a:spcPts val="0"/>
              </a:spcBef>
              <a:buFont typeface="Arial" panose="020B0604020202020204" pitchFamily="34" charset="0"/>
              <a:buChar char="•"/>
            </a:pPr>
            <a:r>
              <a:rPr lang="en-US" sz="2400" b="1"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Module</a:t>
            </a:r>
            <a:r>
              <a:rPr lang="ru-RU" sz="2400" b="1"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2</a:t>
            </a:r>
            <a:r>
              <a:rPr lang="ru-RU" sz="2400" dirty="0">
                <a:solidFill>
                  <a:schemeClr val="tx1"/>
                </a:solidFill>
                <a:latin typeface="Arial" panose="020B0604020202020204" pitchFamily="34" charset="0"/>
                <a:ea typeface="Times New Roman" panose="02020603050405020304" pitchFamily="18" charset="0"/>
                <a:cs typeface="Arial" panose="020B0604020202020204" pitchFamily="34" charset="0"/>
              </a:rPr>
              <a:t>:</a:t>
            </a:r>
            <a:r>
              <a:rPr lang="ru-RU" sz="24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a:t>
            </a:r>
            <a:r>
              <a:rPr lang="en-US" sz="24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Verbal and Written </a:t>
            </a:r>
            <a:r>
              <a:rPr lang="en-US" sz="2400" dirty="0">
                <a:solidFill>
                  <a:srgbClr val="00206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Communications</a:t>
            </a:r>
            <a:endParaRPr lang="ru-RU" sz="2400" dirty="0">
              <a:solidFill>
                <a:srgbClr val="00206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p>
            <a:pPr marL="342900" indent="-342900" algn="l">
              <a:spcBef>
                <a:spcPts val="0"/>
              </a:spcBef>
              <a:buFont typeface="Arial" panose="020B0604020202020204" pitchFamily="34" charset="0"/>
              <a:buChar char="•"/>
            </a:pPr>
            <a:r>
              <a:rPr lang="en-US" sz="2400" b="1"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Module</a:t>
            </a:r>
            <a:r>
              <a:rPr lang="ru-RU" sz="2400" b="1"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3</a:t>
            </a:r>
            <a:r>
              <a:rPr lang="ru-RU" sz="2400" dirty="0">
                <a:solidFill>
                  <a:schemeClr val="tx1"/>
                </a:solidFill>
                <a:latin typeface="Arial" panose="020B0604020202020204" pitchFamily="34" charset="0"/>
                <a:ea typeface="Times New Roman" panose="02020603050405020304" pitchFamily="18" charset="0"/>
                <a:cs typeface="Arial" panose="020B0604020202020204" pitchFamily="34" charset="0"/>
              </a:rPr>
              <a:t>:</a:t>
            </a:r>
            <a:r>
              <a:rPr lang="ru-RU" sz="24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a:t>
            </a:r>
            <a:r>
              <a:rPr lang="en-US" sz="24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Communication technique</a:t>
            </a:r>
            <a:r>
              <a:rPr lang="ru-RU" sz="24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a:t>
            </a:r>
            <a:r>
              <a:rPr lang="en-US" sz="24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modern </a:t>
            </a:r>
            <a:r>
              <a:rPr lang="en-US" sz="2400" dirty="0">
                <a:solidFill>
                  <a:srgbClr val="00206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communication channels </a:t>
            </a:r>
            <a:r>
              <a:rPr lang="ru-RU" sz="24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a:t>
            </a:r>
            <a:r>
              <a:rPr lang="en-US" sz="24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including social web</a:t>
            </a:r>
            <a:r>
              <a:rPr lang="ru-RU" sz="24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a:t>
            </a:r>
            <a:r>
              <a:rPr lang="en-US" sz="24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adaptation of messages and selection of communication channel for different target audience</a:t>
            </a:r>
            <a:endParaRPr lang="ru-RU" sz="2400"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marL="342900" indent="-342900" algn="l">
              <a:spcBef>
                <a:spcPts val="0"/>
              </a:spcBef>
              <a:buFont typeface="Arial" panose="020B0604020202020204" pitchFamily="34" charset="0"/>
              <a:buChar char="•"/>
            </a:pPr>
            <a:r>
              <a:rPr lang="en-US" sz="2400" b="1"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Module</a:t>
            </a:r>
            <a:r>
              <a:rPr lang="ru-RU" sz="2400" b="1"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4</a:t>
            </a:r>
            <a:r>
              <a:rPr lang="ru-RU" sz="2400" dirty="0">
                <a:solidFill>
                  <a:schemeClr val="tx1"/>
                </a:solidFill>
                <a:latin typeface="Arial" panose="020B0604020202020204" pitchFamily="34" charset="0"/>
                <a:ea typeface="Times New Roman" panose="02020603050405020304" pitchFamily="18" charset="0"/>
                <a:cs typeface="Arial" panose="020B0604020202020204" pitchFamily="34" charset="0"/>
              </a:rPr>
              <a:t>:</a:t>
            </a:r>
            <a:r>
              <a:rPr lang="ru-RU" sz="24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a:t>
            </a:r>
            <a:r>
              <a:rPr lang="en-US" sz="2400" dirty="0">
                <a:solidFill>
                  <a:schemeClr val="tx1"/>
                </a:solidFill>
                <a:latin typeface="Arial" panose="020B0604020202020204" pitchFamily="34" charset="0"/>
                <a:ea typeface="Times New Roman" panose="02020603050405020304" pitchFamily="18" charset="0"/>
                <a:cs typeface="Arial" panose="020B0604020202020204" pitchFamily="34" charset="0"/>
              </a:rPr>
              <a:t>I</a:t>
            </a:r>
            <a:r>
              <a:rPr lang="en-US" sz="24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VET System </a:t>
            </a:r>
            <a:r>
              <a:rPr lang="en-US" sz="2400" dirty="0">
                <a:solidFill>
                  <a:srgbClr val="00206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Development</a:t>
            </a:r>
            <a:endParaRPr lang="ru-RU" sz="2400" dirty="0">
              <a:solidFill>
                <a:srgbClr val="00206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p>
            <a:pPr marL="342900" indent="-342900" algn="l">
              <a:spcBef>
                <a:spcPts val="0"/>
              </a:spcBef>
              <a:buFont typeface="Arial" panose="020B0604020202020204" pitchFamily="34" charset="0"/>
              <a:buChar char="•"/>
            </a:pPr>
            <a:r>
              <a:rPr lang="en-US" sz="2400" b="1"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Module</a:t>
            </a:r>
            <a:r>
              <a:rPr lang="ru-RU" sz="2400" b="1"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5:</a:t>
            </a:r>
            <a:r>
              <a:rPr lang="ru-RU" sz="24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a:t>
            </a:r>
            <a:r>
              <a:rPr lang="en-US" sz="2400" dirty="0">
                <a:solidFill>
                  <a:srgbClr val="00206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Negotiation</a:t>
            </a:r>
            <a:r>
              <a:rPr lang="en-US" sz="24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techniques</a:t>
            </a:r>
            <a:endParaRPr lang="ru-RU" sz="2400" dirty="0">
              <a:solidFill>
                <a:srgbClr val="00206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p>
            <a:pPr algn="l">
              <a:spcBef>
                <a:spcPts val="0"/>
              </a:spcBef>
            </a:pPr>
            <a:endParaRPr lang="ru-RU" sz="2200"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p:txBody>
      </p:sp>
      <p:sp>
        <p:nvSpPr>
          <p:cNvPr id="4"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a:t>
            </a:r>
            <a:r>
              <a:rPr lang="en-GB" sz="1200" b="1" dirty="0" smtClean="0">
                <a:solidFill>
                  <a:srgbClr val="000066"/>
                </a:solidFill>
              </a:rPr>
              <a:t>is funded by the EU</a:t>
            </a:r>
            <a:r>
              <a:rPr lang="bg-BG" dirty="0" smtClean="0">
                <a:solidFill>
                  <a:srgbClr val="000066"/>
                </a:solidFill>
                <a:latin typeface="Arial" charset="0"/>
              </a:rPr>
              <a:t> х</a:t>
            </a:r>
            <a:endParaRPr lang="bg-BG" dirty="0">
              <a:solidFill>
                <a:prstClr val="black"/>
              </a:solidFill>
              <a:latin typeface="Arial" charset="0"/>
            </a:endParaRPr>
          </a:p>
        </p:txBody>
      </p:sp>
    </p:spTree>
    <p:extLst>
      <p:ext uri="{BB962C8B-B14F-4D97-AF65-F5344CB8AC3E}">
        <p14:creationId xmlns:p14="http://schemas.microsoft.com/office/powerpoint/2010/main" val="330077929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16490-2BEE-4D2D-A95B-22E12F0320D4}"/>
              </a:ext>
            </a:extLst>
          </p:cNvPr>
          <p:cNvSpPr>
            <a:spLocks noGrp="1"/>
          </p:cNvSpPr>
          <p:nvPr>
            <p:ph type="ctrTitle"/>
          </p:nvPr>
        </p:nvSpPr>
        <p:spPr>
          <a:xfrm>
            <a:off x="2339752" y="188639"/>
            <a:ext cx="4824536" cy="792089"/>
          </a:xfrm>
        </p:spPr>
        <p:txBody>
          <a:bodyPr>
            <a:normAutofit fontScale="90000"/>
          </a:bodyPr>
          <a:lstStyle/>
          <a:p>
            <a:r>
              <a:rPr lang="en-US" sz="2800" b="1" dirty="0" smtClean="0">
                <a:latin typeface="Arial" panose="020B0604020202020204" pitchFamily="34" charset="0"/>
                <a:cs typeface="Arial" panose="020B0604020202020204" pitchFamily="34" charset="0"/>
              </a:rPr>
              <a:t>Recommendations for Training</a:t>
            </a:r>
            <a:endParaRPr lang="en-US" sz="2800" b="1" dirty="0">
              <a:latin typeface="Arial" panose="020B0604020202020204" pitchFamily="34" charset="0"/>
              <a:cs typeface="Arial" panose="020B0604020202020204" pitchFamily="34" charset="0"/>
            </a:endParaRPr>
          </a:p>
        </p:txBody>
      </p:sp>
      <p:sp>
        <p:nvSpPr>
          <p:cNvPr id="3" name="Subtitle 2">
            <a:extLst>
              <a:ext uri="{FF2B5EF4-FFF2-40B4-BE49-F238E27FC236}">
                <a16:creationId xmlns:a16="http://schemas.microsoft.com/office/drawing/2014/main" id="{9B14B86D-D2CF-442C-9567-84712C663C56}"/>
              </a:ext>
            </a:extLst>
          </p:cNvPr>
          <p:cNvSpPr>
            <a:spLocks noGrp="1"/>
          </p:cNvSpPr>
          <p:nvPr>
            <p:ph type="subTitle" idx="1"/>
          </p:nvPr>
        </p:nvSpPr>
        <p:spPr>
          <a:xfrm>
            <a:off x="344457" y="1628800"/>
            <a:ext cx="8404007" cy="4392488"/>
          </a:xfrm>
        </p:spPr>
        <p:txBody>
          <a:bodyPr>
            <a:normAutofit/>
          </a:bodyPr>
          <a:lstStyle/>
          <a:p>
            <a:pPr algn="l">
              <a:spcBef>
                <a:spcPts val="0"/>
              </a:spcBef>
            </a:pPr>
            <a:r>
              <a:rPr lang="en-US" sz="2400" b="1" dirty="0" smtClean="0">
                <a:solidFill>
                  <a:srgbClr val="C00000"/>
                </a:solidFill>
                <a:latin typeface="Arial" panose="020B0604020202020204" pitchFamily="34" charset="0"/>
                <a:ea typeface="Times New Roman" panose="02020603050405020304" pitchFamily="18" charset="0"/>
                <a:cs typeface="Arial" panose="020B0604020202020204" pitchFamily="34" charset="0"/>
              </a:rPr>
              <a:t>2</a:t>
            </a:r>
            <a:r>
              <a:rPr lang="ru-RU" sz="2400" b="1" dirty="0" smtClean="0">
                <a:solidFill>
                  <a:srgbClr val="C00000"/>
                </a:solidFill>
                <a:latin typeface="Arial" panose="020B0604020202020204" pitchFamily="34" charset="0"/>
                <a:ea typeface="Times New Roman" panose="02020603050405020304" pitchFamily="18" charset="0"/>
                <a:cs typeface="Arial" panose="020B0604020202020204" pitchFamily="34" charset="0"/>
              </a:rPr>
              <a:t>)</a:t>
            </a:r>
            <a:r>
              <a:rPr lang="en-US" sz="2400" dirty="0" smtClean="0">
                <a:solidFill>
                  <a:srgbClr val="C00000"/>
                </a:solidFill>
                <a:latin typeface="Arial" panose="020B0604020202020204" pitchFamily="34" charset="0"/>
                <a:ea typeface="Times New Roman" panose="02020603050405020304" pitchFamily="18" charset="0"/>
                <a:cs typeface="Arial" panose="020B0604020202020204" pitchFamily="34" charset="0"/>
              </a:rPr>
              <a:t> </a:t>
            </a:r>
            <a:r>
              <a:rPr lang="en-US" sz="2800" b="1" dirty="0" smtClean="0">
                <a:solidFill>
                  <a:srgbClr val="C00000"/>
                </a:solidFill>
                <a:latin typeface="Arial" panose="020B0604020202020204" pitchFamily="34" charset="0"/>
                <a:ea typeface="Times New Roman" panose="02020603050405020304" pitchFamily="18" charset="0"/>
                <a:cs typeface="Arial" panose="020B0604020202020204" pitchFamily="34" charset="0"/>
              </a:rPr>
              <a:t>Basic Skills </a:t>
            </a:r>
            <a:r>
              <a:rPr lang="ru-RU" sz="2400" b="1"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a:t>
            </a:r>
            <a:r>
              <a:rPr lang="en-US" sz="24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training curriculum will include number of specific modules</a:t>
            </a:r>
            <a:r>
              <a:rPr lang="ru-RU" sz="24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a:t>
            </a:r>
          </a:p>
          <a:p>
            <a:pPr algn="l">
              <a:spcBef>
                <a:spcPts val="0"/>
              </a:spcBef>
            </a:pPr>
            <a:endParaRPr lang="ru-RU" sz="900" dirty="0" smtClean="0">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marL="457200" indent="-457200" algn="l">
              <a:spcBef>
                <a:spcPts val="0"/>
              </a:spcBef>
              <a:buFont typeface="Arial" panose="020B0604020202020204" pitchFamily="34" charset="0"/>
              <a:buChar char="•"/>
            </a:pPr>
            <a:r>
              <a:rPr lang="en-US" sz="2800" b="1"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Module</a:t>
            </a:r>
            <a:r>
              <a:rPr lang="ru-RU" sz="2800" b="1"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1:</a:t>
            </a:r>
            <a:r>
              <a:rPr lang="ru-RU" sz="28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a:t>
            </a:r>
            <a:r>
              <a:rPr lang="en-US" sz="2800" dirty="0" smtClean="0">
                <a:solidFill>
                  <a:srgbClr val="00206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Innovations, flexibility, initiative</a:t>
            </a:r>
            <a:endParaRPr lang="ru-RU" sz="2800" dirty="0">
              <a:solidFill>
                <a:srgbClr val="00206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p>
            <a:pPr marL="457200" indent="-457200" algn="l">
              <a:spcBef>
                <a:spcPts val="0"/>
              </a:spcBef>
              <a:buFont typeface="Arial" panose="020B0604020202020204" pitchFamily="34" charset="0"/>
              <a:buChar char="•"/>
            </a:pPr>
            <a:r>
              <a:rPr lang="en-US" sz="2800" b="1"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Module</a:t>
            </a:r>
            <a:r>
              <a:rPr lang="ru-RU" sz="2800" b="1"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2</a:t>
            </a:r>
            <a:r>
              <a:rPr lang="ru-RU" sz="2800" dirty="0">
                <a:solidFill>
                  <a:schemeClr val="tx1"/>
                </a:solidFill>
                <a:latin typeface="Arial" panose="020B0604020202020204" pitchFamily="34" charset="0"/>
                <a:ea typeface="Times New Roman" panose="02020603050405020304" pitchFamily="18" charset="0"/>
                <a:cs typeface="Arial" panose="020B0604020202020204" pitchFamily="34" charset="0"/>
              </a:rPr>
              <a:t>:</a:t>
            </a:r>
            <a:r>
              <a:rPr lang="ru-RU" sz="28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a:t>
            </a:r>
            <a:r>
              <a:rPr lang="en-US" sz="28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Professionalism,</a:t>
            </a:r>
            <a:r>
              <a:rPr lang="ru-RU" sz="28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a:t>
            </a:r>
            <a:r>
              <a:rPr lang="en-US" sz="2800" dirty="0" smtClean="0">
                <a:solidFill>
                  <a:srgbClr val="00206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decision</a:t>
            </a:r>
            <a:r>
              <a:rPr lang="en-US" sz="2800" dirty="0">
                <a:solidFill>
                  <a:schemeClr val="tx1"/>
                </a:solidFill>
                <a:latin typeface="Arial" panose="020B0604020202020204" pitchFamily="34" charset="0"/>
                <a:ea typeface="Times New Roman" panose="02020603050405020304" pitchFamily="18" charset="0"/>
                <a:cs typeface="Arial" panose="020B0604020202020204" pitchFamily="34" charset="0"/>
              </a:rPr>
              <a:t> </a:t>
            </a:r>
            <a:r>
              <a:rPr lang="en-US" sz="28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making, orientation on </a:t>
            </a:r>
            <a:r>
              <a:rPr lang="en-US" sz="2800" dirty="0" smtClean="0">
                <a:solidFill>
                  <a:srgbClr val="00206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results</a:t>
            </a:r>
            <a:r>
              <a:rPr lang="ru-RU" sz="28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a:t>
            </a:r>
            <a:r>
              <a:rPr lang="en-US" sz="2800" dirty="0" smtClean="0">
                <a:solidFill>
                  <a:srgbClr val="00206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time management</a:t>
            </a:r>
            <a:r>
              <a:rPr lang="ru-RU" sz="28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a:t>
            </a:r>
            <a:r>
              <a:rPr lang="en-US" sz="28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accountability</a:t>
            </a:r>
            <a:r>
              <a:rPr lang="ru-RU" sz="28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a:t>
            </a:r>
            <a:r>
              <a:rPr lang="en-US" sz="2800" dirty="0" smtClean="0">
                <a:solidFill>
                  <a:srgbClr val="00206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stress </a:t>
            </a:r>
            <a:r>
              <a:rPr lang="en-US" sz="2800" dirty="0">
                <a:solidFill>
                  <a:schemeClr val="tx1"/>
                </a:solidFill>
                <a:latin typeface="Arial" panose="020B0604020202020204" pitchFamily="34" charset="0"/>
                <a:ea typeface="Times New Roman" panose="02020603050405020304" pitchFamily="18" charset="0"/>
                <a:cs typeface="Arial" panose="020B0604020202020204" pitchFamily="34" charset="0"/>
              </a:rPr>
              <a:t>management</a:t>
            </a:r>
            <a:endParaRPr lang="ru-RU" sz="2800"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marL="457200" indent="-457200" algn="l">
              <a:spcBef>
                <a:spcPts val="0"/>
              </a:spcBef>
              <a:buFont typeface="Arial" panose="020B0604020202020204" pitchFamily="34" charset="0"/>
              <a:buChar char="•"/>
            </a:pPr>
            <a:r>
              <a:rPr lang="en-US" sz="2800" b="1"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Module</a:t>
            </a:r>
            <a:r>
              <a:rPr lang="ru-RU" sz="2800" b="1"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3</a:t>
            </a:r>
            <a:r>
              <a:rPr lang="ru-RU" sz="2800" dirty="0">
                <a:solidFill>
                  <a:schemeClr val="tx1"/>
                </a:solidFill>
                <a:latin typeface="Arial" panose="020B0604020202020204" pitchFamily="34" charset="0"/>
                <a:ea typeface="Times New Roman" panose="02020603050405020304" pitchFamily="18" charset="0"/>
                <a:cs typeface="Arial" panose="020B0604020202020204" pitchFamily="34" charset="0"/>
              </a:rPr>
              <a:t>:</a:t>
            </a:r>
            <a:r>
              <a:rPr lang="ru-RU" sz="28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a:t>
            </a:r>
            <a:r>
              <a:rPr lang="en-US" sz="28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Working in a </a:t>
            </a:r>
            <a:r>
              <a:rPr lang="en-US" sz="2800" dirty="0" smtClean="0">
                <a:solidFill>
                  <a:srgbClr val="00206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team</a:t>
            </a:r>
            <a:r>
              <a:rPr lang="ru-RU" sz="28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a:t>
            </a:r>
            <a:r>
              <a:rPr lang="en-US" sz="28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building cooperation </a:t>
            </a:r>
            <a:r>
              <a:rPr lang="en-US" sz="2800" dirty="0">
                <a:solidFill>
                  <a:srgbClr val="00206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relationships</a:t>
            </a:r>
            <a:endParaRPr lang="ru-RU" sz="2800" dirty="0">
              <a:solidFill>
                <a:srgbClr val="00206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p>
            <a:pPr marL="457200" indent="-457200" algn="l">
              <a:spcBef>
                <a:spcPts val="0"/>
              </a:spcBef>
              <a:buFont typeface="Arial" panose="020B0604020202020204" pitchFamily="34" charset="0"/>
              <a:buChar char="•"/>
            </a:pPr>
            <a:r>
              <a:rPr lang="en-US" sz="2800" b="1"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Module</a:t>
            </a:r>
            <a:r>
              <a:rPr lang="ru-RU" sz="2800" b="1"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4</a:t>
            </a:r>
            <a:r>
              <a:rPr lang="ru-RU" sz="2800" dirty="0">
                <a:solidFill>
                  <a:schemeClr val="tx1"/>
                </a:solidFill>
                <a:latin typeface="Arial" panose="020B0604020202020204" pitchFamily="34" charset="0"/>
                <a:ea typeface="Times New Roman" panose="02020603050405020304" pitchFamily="18" charset="0"/>
                <a:cs typeface="Arial" panose="020B0604020202020204" pitchFamily="34" charset="0"/>
              </a:rPr>
              <a:t>:</a:t>
            </a:r>
            <a:r>
              <a:rPr lang="ru-RU" sz="28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a:t>
            </a:r>
            <a:r>
              <a:rPr lang="en-US" sz="2800" dirty="0" smtClean="0">
                <a:solidFill>
                  <a:srgbClr val="00206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Self development</a:t>
            </a:r>
            <a:endParaRPr lang="ru-RU" sz="2800" dirty="0">
              <a:solidFill>
                <a:srgbClr val="00206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p>
            <a:pPr algn="l">
              <a:spcBef>
                <a:spcPts val="0"/>
              </a:spcBef>
            </a:pPr>
            <a:endParaRPr lang="ru-RU" sz="2200"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p:txBody>
      </p:sp>
      <p:sp>
        <p:nvSpPr>
          <p:cNvPr id="4"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a:t>
            </a:r>
            <a:r>
              <a:rPr lang="en-GB" sz="1200" b="1" dirty="0" smtClean="0">
                <a:solidFill>
                  <a:srgbClr val="000066"/>
                </a:solidFill>
              </a:rPr>
              <a:t>is funded by the EU</a:t>
            </a:r>
            <a:r>
              <a:rPr lang="bg-BG" dirty="0" smtClean="0">
                <a:solidFill>
                  <a:srgbClr val="000066"/>
                </a:solidFill>
                <a:latin typeface="Arial" charset="0"/>
              </a:rPr>
              <a:t> </a:t>
            </a:r>
            <a:endParaRPr lang="bg-BG" dirty="0">
              <a:solidFill>
                <a:prstClr val="black"/>
              </a:solidFill>
              <a:latin typeface="Arial" charset="0"/>
            </a:endParaRPr>
          </a:p>
        </p:txBody>
      </p:sp>
    </p:spTree>
    <p:extLst>
      <p:ext uri="{BB962C8B-B14F-4D97-AF65-F5344CB8AC3E}">
        <p14:creationId xmlns:p14="http://schemas.microsoft.com/office/powerpoint/2010/main" val="39303018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16490-2BEE-4D2D-A95B-22E12F0320D4}"/>
              </a:ext>
            </a:extLst>
          </p:cNvPr>
          <p:cNvSpPr>
            <a:spLocks noGrp="1"/>
          </p:cNvSpPr>
          <p:nvPr>
            <p:ph type="ctrTitle"/>
          </p:nvPr>
        </p:nvSpPr>
        <p:spPr>
          <a:xfrm>
            <a:off x="2339752" y="188639"/>
            <a:ext cx="4824536" cy="792089"/>
          </a:xfrm>
        </p:spPr>
        <p:txBody>
          <a:bodyPr>
            <a:normAutofit fontScale="90000"/>
          </a:bodyPr>
          <a:lstStyle/>
          <a:p>
            <a:r>
              <a:rPr lang="en-US" sz="2800" b="1" dirty="0" smtClean="0">
                <a:latin typeface="Arial" panose="020B0604020202020204" pitchFamily="34" charset="0"/>
                <a:cs typeface="Arial" panose="020B0604020202020204" pitchFamily="34" charset="0"/>
              </a:rPr>
              <a:t>Recommendations for Training</a:t>
            </a:r>
            <a:endParaRPr lang="en-US" sz="2800" b="1" dirty="0">
              <a:latin typeface="Arial" panose="020B0604020202020204" pitchFamily="34" charset="0"/>
              <a:cs typeface="Arial" panose="020B0604020202020204" pitchFamily="34" charset="0"/>
            </a:endParaRPr>
          </a:p>
        </p:txBody>
      </p:sp>
      <p:sp>
        <p:nvSpPr>
          <p:cNvPr id="3" name="Subtitle 2">
            <a:extLst>
              <a:ext uri="{FF2B5EF4-FFF2-40B4-BE49-F238E27FC236}">
                <a16:creationId xmlns:a16="http://schemas.microsoft.com/office/drawing/2014/main" id="{9B14B86D-D2CF-442C-9567-84712C663C56}"/>
              </a:ext>
            </a:extLst>
          </p:cNvPr>
          <p:cNvSpPr>
            <a:spLocks noGrp="1"/>
          </p:cNvSpPr>
          <p:nvPr>
            <p:ph type="subTitle" idx="1"/>
          </p:nvPr>
        </p:nvSpPr>
        <p:spPr>
          <a:xfrm>
            <a:off x="107504" y="1700808"/>
            <a:ext cx="8928992" cy="4248472"/>
          </a:xfrm>
        </p:spPr>
        <p:txBody>
          <a:bodyPr>
            <a:normAutofit fontScale="92500" lnSpcReduction="10000"/>
          </a:bodyPr>
          <a:lstStyle/>
          <a:p>
            <a:pPr algn="l">
              <a:spcBef>
                <a:spcPts val="0"/>
              </a:spcBef>
            </a:pPr>
            <a:r>
              <a:rPr lang="ru-RU" sz="2400" b="1" dirty="0" smtClean="0">
                <a:solidFill>
                  <a:srgbClr val="C00000"/>
                </a:solidFill>
                <a:latin typeface="Arial" panose="020B0604020202020204" pitchFamily="34" charset="0"/>
                <a:ea typeface="Times New Roman" panose="02020603050405020304" pitchFamily="18" charset="0"/>
                <a:cs typeface="Arial" panose="020B0604020202020204" pitchFamily="34" charset="0"/>
              </a:rPr>
              <a:t>3)</a:t>
            </a:r>
            <a:r>
              <a:rPr lang="en-US" sz="2400" dirty="0" smtClean="0">
                <a:solidFill>
                  <a:srgbClr val="C00000"/>
                </a:solidFill>
                <a:latin typeface="Arial" panose="020B0604020202020204" pitchFamily="34" charset="0"/>
                <a:ea typeface="Times New Roman" panose="02020603050405020304" pitchFamily="18" charset="0"/>
                <a:cs typeface="Arial" panose="020B0604020202020204" pitchFamily="34" charset="0"/>
              </a:rPr>
              <a:t> </a:t>
            </a:r>
            <a:r>
              <a:rPr lang="en-US" sz="2800" b="1" dirty="0" smtClean="0">
                <a:solidFill>
                  <a:srgbClr val="C00000"/>
                </a:solidFill>
                <a:latin typeface="Arial" panose="020B0604020202020204" pitchFamily="34" charset="0"/>
                <a:ea typeface="Times New Roman" panose="02020603050405020304" pitchFamily="18" charset="0"/>
                <a:cs typeface="Arial" panose="020B0604020202020204" pitchFamily="34" charset="0"/>
              </a:rPr>
              <a:t>Basic IT Skills </a:t>
            </a:r>
            <a:r>
              <a:rPr lang="ru-RU"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a:t>
            </a:r>
            <a:r>
              <a:rPr lang="en-US"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this training course should be preceded by the deeper analysis of individual needs of every employee</a:t>
            </a:r>
            <a:r>
              <a:rPr lang="ru-RU"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a:t>
            </a:r>
            <a:r>
              <a:rPr lang="en-US"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It is recommended that</a:t>
            </a:r>
            <a:r>
              <a:rPr lang="ru-RU"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a:t>
            </a:r>
          </a:p>
          <a:p>
            <a:pPr algn="l">
              <a:spcBef>
                <a:spcPts val="0"/>
              </a:spcBef>
            </a:pPr>
            <a:endParaRPr lang="ru-RU" sz="900"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marL="514350" indent="-514350" algn="l">
              <a:spcBef>
                <a:spcPts val="0"/>
              </a:spcBef>
              <a:buAutoNum type="alphaLcParenR"/>
            </a:pPr>
            <a:r>
              <a:rPr lang="en-US" sz="28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Training should be clearly </a:t>
            </a:r>
            <a:r>
              <a:rPr lang="en-US" sz="2800" dirty="0" smtClean="0">
                <a:solidFill>
                  <a:srgbClr val="002060"/>
                </a:solidFill>
                <a:latin typeface="Arial" panose="020B0604020202020204" pitchFamily="34" charset="0"/>
                <a:ea typeface="Times New Roman" panose="02020603050405020304" pitchFamily="18" charset="0"/>
                <a:cs typeface="Arial" panose="020B0604020202020204" pitchFamily="34" charset="0"/>
              </a:rPr>
              <a:t>linked to training modules </a:t>
            </a:r>
            <a:r>
              <a:rPr lang="ru-RU" sz="2800" dirty="0" smtClean="0">
                <a:solidFill>
                  <a:srgbClr val="002060"/>
                </a:solidFill>
                <a:latin typeface="Arial" panose="020B0604020202020204" pitchFamily="34" charset="0"/>
                <a:ea typeface="Times New Roman" panose="02020603050405020304" pitchFamily="18" charset="0"/>
                <a:cs typeface="Arial" panose="020B0604020202020204" pitchFamily="34" charset="0"/>
              </a:rPr>
              <a:t>3 </a:t>
            </a:r>
            <a:r>
              <a:rPr lang="en-US" sz="2800" dirty="0" smtClean="0">
                <a:solidFill>
                  <a:srgbClr val="002060"/>
                </a:solidFill>
                <a:latin typeface="Arial" panose="020B0604020202020204" pitchFamily="34" charset="0"/>
                <a:ea typeface="Times New Roman" panose="02020603050405020304" pitchFamily="18" charset="0"/>
                <a:cs typeface="Arial" panose="020B0604020202020204" pitchFamily="34" charset="0"/>
              </a:rPr>
              <a:t>and </a:t>
            </a:r>
            <a:r>
              <a:rPr lang="ru-RU" sz="2800" dirty="0" smtClean="0">
                <a:solidFill>
                  <a:srgbClr val="002060"/>
                </a:solidFill>
                <a:latin typeface="Arial" panose="020B0604020202020204" pitchFamily="34" charset="0"/>
                <a:ea typeface="Times New Roman" panose="02020603050405020304" pitchFamily="18" charset="0"/>
                <a:cs typeface="Arial" panose="020B0604020202020204" pitchFamily="34" charset="0"/>
              </a:rPr>
              <a:t>4</a:t>
            </a:r>
            <a:r>
              <a:rPr lang="en-US" sz="2800" dirty="0" smtClean="0">
                <a:solidFill>
                  <a:srgbClr val="002060"/>
                </a:solidFill>
                <a:latin typeface="Arial" panose="020B0604020202020204" pitchFamily="34" charset="0"/>
                <a:ea typeface="Times New Roman" panose="02020603050405020304" pitchFamily="18" charset="0"/>
                <a:cs typeface="Arial" panose="020B0604020202020204" pitchFamily="34" charset="0"/>
              </a:rPr>
              <a:t> dedicated to presentation and communication skills</a:t>
            </a:r>
            <a:endParaRPr lang="ru-RU" sz="2800" dirty="0" smtClean="0">
              <a:solidFill>
                <a:srgbClr val="002060"/>
              </a:solidFill>
              <a:latin typeface="Arial" panose="020B0604020202020204" pitchFamily="34" charset="0"/>
              <a:ea typeface="Times New Roman" panose="02020603050405020304" pitchFamily="18" charset="0"/>
              <a:cs typeface="Arial" panose="020B0604020202020204" pitchFamily="34" charset="0"/>
            </a:endParaRPr>
          </a:p>
          <a:p>
            <a:pPr marL="514350" indent="-514350" algn="l">
              <a:spcBef>
                <a:spcPts val="0"/>
              </a:spcBef>
              <a:buAutoNum type="alphaLcParenR"/>
            </a:pPr>
            <a:endParaRPr lang="ru-RU" sz="2800" dirty="0" smtClean="0">
              <a:solidFill>
                <a:srgbClr val="002060"/>
              </a:solidFill>
              <a:latin typeface="Arial" panose="020B0604020202020204" pitchFamily="34" charset="0"/>
              <a:ea typeface="Times New Roman" panose="02020603050405020304" pitchFamily="18" charset="0"/>
              <a:cs typeface="Arial" panose="020B0604020202020204" pitchFamily="34" charset="0"/>
            </a:endParaRPr>
          </a:p>
          <a:p>
            <a:pPr marL="514350" indent="-514350" algn="l">
              <a:spcBef>
                <a:spcPts val="0"/>
              </a:spcBef>
              <a:buAutoNum type="alphaLcParenR"/>
            </a:pPr>
            <a:r>
              <a:rPr lang="en-US" sz="2800" dirty="0">
                <a:solidFill>
                  <a:schemeClr val="tx1"/>
                </a:solidFill>
                <a:latin typeface="Arial" panose="020B0604020202020204" pitchFamily="34" charset="0"/>
                <a:ea typeface="Times New Roman" panose="02020603050405020304" pitchFamily="18" charset="0"/>
                <a:cs typeface="Arial" panose="020B0604020202020204" pitchFamily="34" charset="0"/>
              </a:rPr>
              <a:t>Training should </a:t>
            </a:r>
            <a:r>
              <a:rPr lang="en-US" sz="28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ensure compliance with the </a:t>
            </a:r>
            <a:r>
              <a:rPr lang="en-US" sz="2800" dirty="0" smtClean="0">
                <a:solidFill>
                  <a:srgbClr val="002060"/>
                </a:solidFill>
                <a:latin typeface="Arial" panose="020B0604020202020204" pitchFamily="34" charset="0"/>
                <a:ea typeface="Times New Roman" panose="02020603050405020304" pitchFamily="18" charset="0"/>
                <a:cs typeface="Arial" panose="020B0604020202020204" pitchFamily="34" charset="0"/>
              </a:rPr>
              <a:t>ICDL</a:t>
            </a:r>
            <a:r>
              <a:rPr lang="en-US" sz="28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a:t>
            </a:r>
            <a:r>
              <a:rPr lang="ru-RU" sz="28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a:t>
            </a:r>
            <a:r>
              <a:rPr lang="en-US" sz="2800" dirty="0" smtClean="0">
                <a:solidFill>
                  <a:srgbClr val="002060"/>
                </a:solidFill>
                <a:latin typeface="Arial" panose="020B0604020202020204" pitchFamily="34" charset="0"/>
                <a:ea typeface="Times New Roman" panose="02020603050405020304" pitchFamily="18" charset="0"/>
                <a:cs typeface="Arial" panose="020B0604020202020204" pitchFamily="34" charset="0"/>
              </a:rPr>
              <a:t>International Computer Driving License</a:t>
            </a:r>
            <a:r>
              <a:rPr lang="ru-RU" sz="28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a:t>
            </a:r>
            <a:r>
              <a:rPr lang="en-US" sz="28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criteria that would allow participants obtaining officially </a:t>
            </a:r>
            <a:r>
              <a:rPr lang="en-US" sz="2800" dirty="0">
                <a:solidFill>
                  <a:srgbClr val="00206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acknowledged</a:t>
            </a:r>
            <a:r>
              <a:rPr lang="en-US" sz="28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certificates</a:t>
            </a:r>
            <a:endParaRPr lang="ru-RU" sz="2800" dirty="0" smtClean="0">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algn="l">
              <a:spcBef>
                <a:spcPts val="0"/>
              </a:spcBef>
            </a:pPr>
            <a:endParaRPr lang="ru-RU" sz="2800"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algn="l">
              <a:spcBef>
                <a:spcPts val="0"/>
              </a:spcBef>
            </a:pPr>
            <a:endParaRPr lang="ru-RU" sz="2200"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p:txBody>
      </p:sp>
      <p:sp>
        <p:nvSpPr>
          <p:cNvPr id="4"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a:t>
            </a:r>
            <a:r>
              <a:rPr lang="en-GB" sz="1200" b="1" dirty="0" smtClean="0">
                <a:solidFill>
                  <a:srgbClr val="000066"/>
                </a:solidFill>
              </a:rPr>
              <a:t>is funded by the EU</a:t>
            </a:r>
            <a:r>
              <a:rPr lang="bg-BG" dirty="0" smtClean="0">
                <a:solidFill>
                  <a:srgbClr val="000066"/>
                </a:solidFill>
                <a:latin typeface="Arial" charset="0"/>
              </a:rPr>
              <a:t> </a:t>
            </a:r>
            <a:endParaRPr lang="bg-BG" dirty="0">
              <a:solidFill>
                <a:prstClr val="black"/>
              </a:solidFill>
              <a:latin typeface="Arial" charset="0"/>
            </a:endParaRPr>
          </a:p>
        </p:txBody>
      </p:sp>
    </p:spTree>
    <p:extLst>
      <p:ext uri="{BB962C8B-B14F-4D97-AF65-F5344CB8AC3E}">
        <p14:creationId xmlns:p14="http://schemas.microsoft.com/office/powerpoint/2010/main" val="114297681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16490-2BEE-4D2D-A95B-22E12F0320D4}"/>
              </a:ext>
            </a:extLst>
          </p:cNvPr>
          <p:cNvSpPr>
            <a:spLocks noGrp="1"/>
          </p:cNvSpPr>
          <p:nvPr>
            <p:ph type="ctrTitle"/>
          </p:nvPr>
        </p:nvSpPr>
        <p:spPr>
          <a:xfrm>
            <a:off x="2339752" y="188639"/>
            <a:ext cx="4824536" cy="792089"/>
          </a:xfrm>
        </p:spPr>
        <p:txBody>
          <a:bodyPr>
            <a:normAutofit fontScale="90000"/>
          </a:bodyPr>
          <a:lstStyle/>
          <a:p>
            <a:r>
              <a:rPr lang="en-US" sz="2800" b="1" dirty="0" smtClean="0">
                <a:latin typeface="Arial" panose="020B0604020202020204" pitchFamily="34" charset="0"/>
                <a:cs typeface="Arial" panose="020B0604020202020204" pitchFamily="34" charset="0"/>
              </a:rPr>
              <a:t>Recommendations for Training</a:t>
            </a:r>
            <a:endParaRPr lang="en-US" sz="2800" b="1" dirty="0">
              <a:latin typeface="Arial" panose="020B0604020202020204" pitchFamily="34" charset="0"/>
              <a:cs typeface="Arial" panose="020B0604020202020204" pitchFamily="34" charset="0"/>
            </a:endParaRPr>
          </a:p>
        </p:txBody>
      </p:sp>
      <p:sp>
        <p:nvSpPr>
          <p:cNvPr id="3" name="Subtitle 2">
            <a:extLst>
              <a:ext uri="{FF2B5EF4-FFF2-40B4-BE49-F238E27FC236}">
                <a16:creationId xmlns:a16="http://schemas.microsoft.com/office/drawing/2014/main" id="{9B14B86D-D2CF-442C-9567-84712C663C56}"/>
              </a:ext>
            </a:extLst>
          </p:cNvPr>
          <p:cNvSpPr>
            <a:spLocks noGrp="1"/>
          </p:cNvSpPr>
          <p:nvPr>
            <p:ph type="subTitle" idx="1"/>
          </p:nvPr>
        </p:nvSpPr>
        <p:spPr>
          <a:xfrm>
            <a:off x="269522" y="1700808"/>
            <a:ext cx="8604956" cy="4320480"/>
          </a:xfrm>
        </p:spPr>
        <p:txBody>
          <a:bodyPr>
            <a:normAutofit/>
          </a:bodyPr>
          <a:lstStyle/>
          <a:p>
            <a:pPr algn="l">
              <a:spcBef>
                <a:spcPts val="0"/>
              </a:spcBef>
            </a:pPr>
            <a:r>
              <a:rPr lang="ru-RU" sz="2800" b="1" dirty="0" smtClean="0">
                <a:solidFill>
                  <a:srgbClr val="C00000"/>
                </a:solidFill>
                <a:latin typeface="Arial" panose="020B0604020202020204" pitchFamily="34" charset="0"/>
                <a:ea typeface="Times New Roman" panose="02020603050405020304" pitchFamily="18" charset="0"/>
                <a:cs typeface="Arial" panose="020B0604020202020204" pitchFamily="34" charset="0"/>
              </a:rPr>
              <a:t>4</a:t>
            </a:r>
            <a:r>
              <a:rPr lang="ru-RU" sz="2400" b="1" dirty="0" smtClean="0">
                <a:solidFill>
                  <a:srgbClr val="C00000"/>
                </a:solidFill>
                <a:latin typeface="Arial" panose="020B0604020202020204" pitchFamily="34" charset="0"/>
                <a:ea typeface="Times New Roman" panose="02020603050405020304" pitchFamily="18" charset="0"/>
                <a:cs typeface="Arial" panose="020B0604020202020204" pitchFamily="34" charset="0"/>
              </a:rPr>
              <a:t>)</a:t>
            </a:r>
            <a:r>
              <a:rPr lang="en-US" sz="2400" dirty="0" smtClean="0">
                <a:solidFill>
                  <a:srgbClr val="C00000"/>
                </a:solidFill>
                <a:latin typeface="Arial" panose="020B0604020202020204" pitchFamily="34" charset="0"/>
                <a:ea typeface="Times New Roman" panose="02020603050405020304" pitchFamily="18" charset="0"/>
                <a:cs typeface="Arial" panose="020B0604020202020204" pitchFamily="34" charset="0"/>
              </a:rPr>
              <a:t> </a:t>
            </a:r>
            <a:r>
              <a:rPr lang="en-US" sz="2800" b="1" dirty="0" smtClean="0">
                <a:solidFill>
                  <a:srgbClr val="C00000"/>
                </a:solidFill>
                <a:latin typeface="Arial" panose="020B0604020202020204" pitchFamily="34" charset="0"/>
                <a:ea typeface="Times New Roman" panose="02020603050405020304" pitchFamily="18" charset="0"/>
                <a:cs typeface="Arial" panose="020B0604020202020204" pitchFamily="34" charset="0"/>
              </a:rPr>
              <a:t>Project Management Skills </a:t>
            </a:r>
            <a:r>
              <a:rPr lang="ru-RU" sz="2200" b="1"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a:t>
            </a:r>
            <a:r>
              <a:rPr lang="en-US"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training on management skills will be recommended for both managing and non-managing personnel </a:t>
            </a:r>
            <a:r>
              <a:rPr lang="ru-RU"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a:t>
            </a:r>
          </a:p>
          <a:p>
            <a:pPr algn="l">
              <a:spcBef>
                <a:spcPts val="0"/>
              </a:spcBef>
            </a:pPr>
            <a:endParaRPr lang="ru-RU" sz="2200"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marL="342900" indent="-342900" algn="l">
              <a:spcBef>
                <a:spcPts val="0"/>
              </a:spcBef>
              <a:buFont typeface="Arial" panose="020B0604020202020204" pitchFamily="34" charset="0"/>
              <a:buChar char="•"/>
            </a:pPr>
            <a:r>
              <a:rPr lang="en-US" sz="25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This is </a:t>
            </a:r>
            <a:r>
              <a:rPr lang="en-US" sz="2500" dirty="0" smtClean="0">
                <a:solidFill>
                  <a:srgbClr val="00206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the integral part of increasing number of positions</a:t>
            </a:r>
            <a:r>
              <a:rPr lang="ru-RU" sz="25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a:t>
            </a:r>
            <a:r>
              <a:rPr lang="en-US" sz="25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Project management skills are necessary not only to manage important national or international projects</a:t>
            </a:r>
            <a:r>
              <a:rPr lang="ru-RU" sz="25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a:t>
            </a:r>
            <a:r>
              <a:rPr lang="en-US" sz="25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this is also very useful for more compact tasks, such as replacing one type of textbook with another, development of new standards, introduction of the regulations in the system, etc.</a:t>
            </a:r>
            <a:r>
              <a:rPr lang="ru-RU" sz="25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a:t>
            </a:r>
            <a:endParaRPr lang="ru-RU" sz="2500"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algn="l">
              <a:lnSpc>
                <a:spcPct val="150000"/>
              </a:lnSpc>
              <a:spcBef>
                <a:spcPts val="0"/>
              </a:spcBef>
            </a:pPr>
            <a:endParaRPr lang="ru-RU" sz="2200"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p:txBody>
      </p:sp>
      <p:sp>
        <p:nvSpPr>
          <p:cNvPr id="4"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a:t>
            </a:r>
            <a:r>
              <a:rPr lang="en-GB" sz="1200" b="1" dirty="0" smtClean="0">
                <a:solidFill>
                  <a:srgbClr val="000066"/>
                </a:solidFill>
              </a:rPr>
              <a:t>is funded by the EU</a:t>
            </a:r>
            <a:r>
              <a:rPr lang="bg-BG" dirty="0" smtClean="0">
                <a:solidFill>
                  <a:srgbClr val="000066"/>
                </a:solidFill>
                <a:latin typeface="Arial" charset="0"/>
              </a:rPr>
              <a:t> </a:t>
            </a:r>
            <a:endParaRPr lang="bg-BG" dirty="0">
              <a:solidFill>
                <a:prstClr val="black"/>
              </a:solidFill>
              <a:latin typeface="Arial" charset="0"/>
            </a:endParaRPr>
          </a:p>
        </p:txBody>
      </p:sp>
    </p:spTree>
    <p:extLst>
      <p:ext uri="{BB962C8B-B14F-4D97-AF65-F5344CB8AC3E}">
        <p14:creationId xmlns:p14="http://schemas.microsoft.com/office/powerpoint/2010/main" val="232683332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16490-2BEE-4D2D-A95B-22E12F0320D4}"/>
              </a:ext>
            </a:extLst>
          </p:cNvPr>
          <p:cNvSpPr>
            <a:spLocks noGrp="1"/>
          </p:cNvSpPr>
          <p:nvPr>
            <p:ph type="ctrTitle"/>
          </p:nvPr>
        </p:nvSpPr>
        <p:spPr>
          <a:xfrm>
            <a:off x="2339752" y="188639"/>
            <a:ext cx="4824536" cy="792089"/>
          </a:xfrm>
        </p:spPr>
        <p:txBody>
          <a:bodyPr>
            <a:normAutofit fontScale="90000"/>
          </a:bodyPr>
          <a:lstStyle/>
          <a:p>
            <a:r>
              <a:rPr lang="en-US" sz="2800" b="1" dirty="0" smtClean="0">
                <a:latin typeface="Arial" panose="020B0604020202020204" pitchFamily="34" charset="0"/>
                <a:cs typeface="Arial" panose="020B0604020202020204" pitchFamily="34" charset="0"/>
              </a:rPr>
              <a:t>Recommendations for Training</a:t>
            </a:r>
            <a:endParaRPr lang="en-US" sz="2800" b="1" dirty="0">
              <a:latin typeface="Arial" panose="020B0604020202020204" pitchFamily="34" charset="0"/>
              <a:cs typeface="Arial" panose="020B0604020202020204" pitchFamily="34" charset="0"/>
            </a:endParaRPr>
          </a:p>
        </p:txBody>
      </p:sp>
      <p:sp>
        <p:nvSpPr>
          <p:cNvPr id="3" name="Subtitle 2">
            <a:extLst>
              <a:ext uri="{FF2B5EF4-FFF2-40B4-BE49-F238E27FC236}">
                <a16:creationId xmlns:a16="http://schemas.microsoft.com/office/drawing/2014/main" id="{9B14B86D-D2CF-442C-9567-84712C663C56}"/>
              </a:ext>
            </a:extLst>
          </p:cNvPr>
          <p:cNvSpPr>
            <a:spLocks noGrp="1"/>
          </p:cNvSpPr>
          <p:nvPr>
            <p:ph type="subTitle" idx="1"/>
          </p:nvPr>
        </p:nvSpPr>
        <p:spPr>
          <a:xfrm>
            <a:off x="269522" y="1340768"/>
            <a:ext cx="8604956" cy="4464496"/>
          </a:xfrm>
        </p:spPr>
        <p:txBody>
          <a:bodyPr>
            <a:normAutofit lnSpcReduction="10000"/>
          </a:bodyPr>
          <a:lstStyle/>
          <a:p>
            <a:pPr marL="342900" indent="-342900" algn="l">
              <a:spcBef>
                <a:spcPts val="0"/>
              </a:spcBef>
              <a:buFont typeface="Arial" panose="020B0604020202020204" pitchFamily="34" charset="0"/>
              <a:buChar char="•"/>
            </a:pPr>
            <a:r>
              <a:rPr lang="en-US" sz="25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They provide excellent opportunity to </a:t>
            </a:r>
            <a:r>
              <a:rPr lang="en-US" sz="2500" dirty="0" smtClean="0">
                <a:solidFill>
                  <a:srgbClr val="00206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practice knowledge and skills on “presentation and communication” and “basic skills”</a:t>
            </a:r>
            <a:r>
              <a:rPr lang="ru-RU" sz="2500" dirty="0" smtClean="0">
                <a:solidFill>
                  <a:srgbClr val="00206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 </a:t>
            </a:r>
            <a:r>
              <a:rPr lang="ru-RU" sz="25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a:t>
            </a:r>
            <a:r>
              <a:rPr lang="en-US" sz="25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this training should be conducted after the 2 aforementioned training programs</a:t>
            </a:r>
            <a:endParaRPr lang="ru-RU" sz="2500" dirty="0" smtClean="0">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marL="342900" indent="-342900" algn="l">
              <a:spcBef>
                <a:spcPts val="0"/>
              </a:spcBef>
              <a:buFont typeface="Arial" panose="020B0604020202020204" pitchFamily="34" charset="0"/>
              <a:buChar char="•"/>
            </a:pPr>
            <a:endParaRPr lang="ru-RU" sz="2500" dirty="0" smtClean="0">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marL="342900" indent="-342900" algn="just">
              <a:spcBef>
                <a:spcPts val="0"/>
              </a:spcBef>
              <a:buFont typeface="Arial" panose="020B0604020202020204" pitchFamily="34" charset="0"/>
              <a:buChar char="•"/>
            </a:pPr>
            <a:r>
              <a:rPr lang="en-US" sz="25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Improving the project management knowledge and skills, including basic tools, such as use of logical frames, theory of changes, etc., improving </a:t>
            </a:r>
            <a:r>
              <a:rPr lang="en-US" sz="2500" dirty="0" smtClean="0">
                <a:solidFill>
                  <a:srgbClr val="00206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transparency, accountability and measurability of the IVET System’s performance</a:t>
            </a:r>
            <a:r>
              <a:rPr lang="ru-RU" sz="25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a:t>
            </a:r>
            <a:r>
              <a:rPr lang="en-US" sz="25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which, in turn, will improve efficiency and impact of current and planned reforms of the IVET system</a:t>
            </a:r>
            <a:endParaRPr lang="ru-RU" sz="2500"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algn="l">
              <a:spcBef>
                <a:spcPts val="0"/>
              </a:spcBef>
            </a:pPr>
            <a:endParaRPr lang="ru-RU" sz="2500"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p:txBody>
      </p:sp>
      <p:sp>
        <p:nvSpPr>
          <p:cNvPr id="4"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a:t>
            </a:r>
            <a:r>
              <a:rPr lang="en-GB" sz="1200" b="1" dirty="0" smtClean="0">
                <a:solidFill>
                  <a:srgbClr val="000066"/>
                </a:solidFill>
              </a:rPr>
              <a:t>is funded by the EU</a:t>
            </a:r>
            <a:r>
              <a:rPr lang="bg-BG" dirty="0" smtClean="0">
                <a:solidFill>
                  <a:srgbClr val="000066"/>
                </a:solidFill>
                <a:latin typeface="Arial" charset="0"/>
              </a:rPr>
              <a:t> </a:t>
            </a:r>
            <a:endParaRPr lang="bg-BG" dirty="0">
              <a:solidFill>
                <a:prstClr val="black"/>
              </a:solidFill>
              <a:latin typeface="Arial" charset="0"/>
            </a:endParaRPr>
          </a:p>
        </p:txBody>
      </p:sp>
    </p:spTree>
    <p:extLst>
      <p:ext uri="{BB962C8B-B14F-4D97-AF65-F5344CB8AC3E}">
        <p14:creationId xmlns:p14="http://schemas.microsoft.com/office/powerpoint/2010/main" val="48156220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16490-2BEE-4D2D-A95B-22E12F0320D4}"/>
              </a:ext>
            </a:extLst>
          </p:cNvPr>
          <p:cNvSpPr>
            <a:spLocks noGrp="1"/>
          </p:cNvSpPr>
          <p:nvPr>
            <p:ph type="ctrTitle"/>
          </p:nvPr>
        </p:nvSpPr>
        <p:spPr>
          <a:xfrm>
            <a:off x="2339752" y="188639"/>
            <a:ext cx="4824536" cy="792089"/>
          </a:xfrm>
        </p:spPr>
        <p:txBody>
          <a:bodyPr>
            <a:normAutofit fontScale="90000"/>
          </a:bodyPr>
          <a:lstStyle/>
          <a:p>
            <a:r>
              <a:rPr lang="en-US" sz="2800" b="1" dirty="0" smtClean="0">
                <a:latin typeface="Arial" panose="020B0604020202020204" pitchFamily="34" charset="0"/>
                <a:cs typeface="Arial" panose="020B0604020202020204" pitchFamily="34" charset="0"/>
              </a:rPr>
              <a:t>Recommendations for Training</a:t>
            </a:r>
            <a:endParaRPr lang="en-US" sz="2800" b="1" dirty="0">
              <a:latin typeface="Arial" panose="020B0604020202020204" pitchFamily="34" charset="0"/>
              <a:cs typeface="Arial" panose="020B0604020202020204" pitchFamily="34" charset="0"/>
            </a:endParaRPr>
          </a:p>
        </p:txBody>
      </p:sp>
      <p:sp>
        <p:nvSpPr>
          <p:cNvPr id="3" name="Subtitle 2">
            <a:extLst>
              <a:ext uri="{FF2B5EF4-FFF2-40B4-BE49-F238E27FC236}">
                <a16:creationId xmlns:a16="http://schemas.microsoft.com/office/drawing/2014/main" id="{9B14B86D-D2CF-442C-9567-84712C663C56}"/>
              </a:ext>
            </a:extLst>
          </p:cNvPr>
          <p:cNvSpPr>
            <a:spLocks noGrp="1"/>
          </p:cNvSpPr>
          <p:nvPr>
            <p:ph type="subTitle" idx="1"/>
          </p:nvPr>
        </p:nvSpPr>
        <p:spPr>
          <a:xfrm>
            <a:off x="179512" y="1268760"/>
            <a:ext cx="8712968" cy="4680520"/>
          </a:xfrm>
        </p:spPr>
        <p:txBody>
          <a:bodyPr>
            <a:normAutofit/>
          </a:bodyPr>
          <a:lstStyle/>
          <a:p>
            <a:pPr marL="342900" indent="-342900" algn="l">
              <a:spcBef>
                <a:spcPts val="0"/>
              </a:spcBef>
              <a:buFont typeface="Wingdings" panose="05000000000000000000" pitchFamily="2" charset="2"/>
              <a:buChar char="Ø"/>
            </a:pPr>
            <a:r>
              <a:rPr lang="en-US" b="1" dirty="0">
                <a:solidFill>
                  <a:srgbClr val="002060"/>
                </a:solidFill>
                <a:latin typeface="Arial" panose="020B0604020202020204" pitchFamily="34" charset="0"/>
                <a:ea typeface="Times New Roman" panose="02020603050405020304" pitchFamily="18" charset="0"/>
                <a:cs typeface="Arial" panose="020B0604020202020204" pitchFamily="34" charset="0"/>
              </a:rPr>
              <a:t> </a:t>
            </a:r>
            <a:r>
              <a:rPr lang="en-US" b="1" dirty="0" smtClean="0">
                <a:solidFill>
                  <a:srgbClr val="002060"/>
                </a:solidFill>
                <a:latin typeface="Arial" panose="020B0604020202020204" pitchFamily="34" charset="0"/>
                <a:ea typeface="Times New Roman" panose="02020603050405020304" pitchFamily="18" charset="0"/>
                <a:cs typeface="Arial" panose="020B0604020202020204" pitchFamily="34" charset="0"/>
              </a:rPr>
              <a:t>For managers</a:t>
            </a:r>
            <a:r>
              <a:rPr lang="ru-RU" dirty="0" smtClean="0">
                <a:solidFill>
                  <a:srgbClr val="002060"/>
                </a:solidFill>
                <a:latin typeface="Arial" panose="020B0604020202020204" pitchFamily="34" charset="0"/>
                <a:ea typeface="Times New Roman" panose="02020603050405020304" pitchFamily="18" charset="0"/>
                <a:cs typeface="Arial" panose="020B0604020202020204" pitchFamily="34" charset="0"/>
              </a:rPr>
              <a:t>:</a:t>
            </a:r>
          </a:p>
          <a:p>
            <a:pPr algn="l">
              <a:spcBef>
                <a:spcPts val="0"/>
              </a:spcBef>
            </a:pPr>
            <a:r>
              <a:rPr lang="en-US"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The training curriculum consists of the following modules</a:t>
            </a:r>
            <a:r>
              <a:rPr lang="ru-RU"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a:t>
            </a:r>
          </a:p>
          <a:p>
            <a:pPr algn="l">
              <a:spcBef>
                <a:spcPts val="0"/>
              </a:spcBef>
            </a:pPr>
            <a:endParaRPr lang="ru-RU" sz="2200"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marL="342900" indent="-342900" algn="l">
              <a:spcBef>
                <a:spcPts val="0"/>
              </a:spcBef>
              <a:buFont typeface="Arial" panose="020B0604020202020204" pitchFamily="34" charset="0"/>
              <a:buChar char="•"/>
            </a:pPr>
            <a:r>
              <a:rPr lang="en-US" sz="2200" b="1"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Module</a:t>
            </a:r>
            <a:r>
              <a:rPr lang="ru-RU" sz="2200" b="1"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1</a:t>
            </a:r>
            <a:r>
              <a:rPr lang="ru-RU" sz="2200" dirty="0">
                <a:solidFill>
                  <a:schemeClr val="tx1"/>
                </a:solidFill>
                <a:latin typeface="Arial" panose="020B0604020202020204" pitchFamily="34" charset="0"/>
                <a:ea typeface="Times New Roman" panose="02020603050405020304" pitchFamily="18" charset="0"/>
                <a:cs typeface="Arial" panose="020B0604020202020204" pitchFamily="34" charset="0"/>
              </a:rPr>
              <a:t>:</a:t>
            </a:r>
            <a:r>
              <a:rPr lang="ru-RU"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a:t>
            </a:r>
            <a:r>
              <a:rPr lang="en-US" sz="2200" dirty="0" smtClean="0">
                <a:solidFill>
                  <a:srgbClr val="00206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Planning</a:t>
            </a:r>
            <a:r>
              <a:rPr lang="ru-RU" sz="2200" dirty="0" smtClean="0">
                <a:solidFill>
                  <a:srgbClr val="00206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 </a:t>
            </a:r>
            <a:r>
              <a:rPr lang="en-US" sz="2200" dirty="0" smtClean="0">
                <a:solidFill>
                  <a:srgbClr val="00206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ensuring the focus </a:t>
            </a:r>
            <a:r>
              <a:rPr lang="ru-RU"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a:t>
            </a:r>
            <a:r>
              <a:rPr lang="en-US"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identification of goals stated in the organization’s strategy</a:t>
            </a:r>
            <a:r>
              <a:rPr lang="ru-RU"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a:t>
            </a:r>
            <a:r>
              <a:rPr lang="en-US"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control methods </a:t>
            </a:r>
            <a:r>
              <a:rPr lang="ru-RU"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a:t>
            </a:r>
            <a:r>
              <a:rPr lang="en-US"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identification of goals and expectations with regard to the staff performance, monitoring and provision of feedback</a:t>
            </a:r>
            <a:r>
              <a:rPr lang="ru-RU"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a:t>
            </a:r>
            <a:endParaRPr lang="ru-RU" sz="2200"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marL="342900" indent="-342900" algn="l">
              <a:spcBef>
                <a:spcPts val="0"/>
              </a:spcBef>
              <a:buFont typeface="Arial" panose="020B0604020202020204" pitchFamily="34" charset="0"/>
              <a:buChar char="•"/>
            </a:pPr>
            <a:r>
              <a:rPr lang="en-US" sz="2200" b="1"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Module</a:t>
            </a:r>
            <a:r>
              <a:rPr lang="ru-RU" sz="2200" b="1"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2</a:t>
            </a:r>
            <a:r>
              <a:rPr lang="ru-RU" sz="2200" dirty="0">
                <a:solidFill>
                  <a:schemeClr val="tx1"/>
                </a:solidFill>
                <a:latin typeface="Arial" panose="020B0604020202020204" pitchFamily="34" charset="0"/>
                <a:ea typeface="Times New Roman" panose="02020603050405020304" pitchFamily="18" charset="0"/>
                <a:cs typeface="Arial" panose="020B0604020202020204" pitchFamily="34" charset="0"/>
              </a:rPr>
              <a:t>:</a:t>
            </a:r>
            <a:r>
              <a:rPr lang="ru-RU"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a:t>
            </a:r>
            <a:r>
              <a:rPr lang="en-US" sz="2200" dirty="0" smtClean="0">
                <a:solidFill>
                  <a:srgbClr val="00206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Leadership with the team</a:t>
            </a:r>
            <a:endParaRPr lang="ru-RU" sz="2200" dirty="0">
              <a:solidFill>
                <a:srgbClr val="00206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p>
            <a:pPr marL="342900" indent="-342900" algn="l">
              <a:spcBef>
                <a:spcPts val="0"/>
              </a:spcBef>
              <a:buFont typeface="Arial" panose="020B0604020202020204" pitchFamily="34" charset="0"/>
              <a:buChar char="•"/>
            </a:pPr>
            <a:r>
              <a:rPr lang="en-US" sz="2200" b="1"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Module</a:t>
            </a:r>
            <a:r>
              <a:rPr lang="ru-RU" sz="2200" b="1"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3</a:t>
            </a:r>
            <a:r>
              <a:rPr lang="ru-RU" sz="2200" dirty="0">
                <a:solidFill>
                  <a:schemeClr val="tx1"/>
                </a:solidFill>
                <a:latin typeface="Arial" panose="020B0604020202020204" pitchFamily="34" charset="0"/>
                <a:ea typeface="Times New Roman" panose="02020603050405020304" pitchFamily="18" charset="0"/>
                <a:cs typeface="Arial" panose="020B0604020202020204" pitchFamily="34" charset="0"/>
              </a:rPr>
              <a:t>:</a:t>
            </a:r>
            <a:r>
              <a:rPr lang="ru-RU"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a:t>
            </a:r>
            <a:r>
              <a:rPr lang="en-US" sz="2200" dirty="0" smtClean="0">
                <a:solidFill>
                  <a:srgbClr val="00206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Encouraging </a:t>
            </a:r>
            <a:r>
              <a:rPr lang="en-US"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other employees</a:t>
            </a:r>
            <a:r>
              <a:rPr lang="ru-RU"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a:t>
            </a:r>
            <a:r>
              <a:rPr lang="en-US" sz="2200" dirty="0" smtClean="0">
                <a:solidFill>
                  <a:srgbClr val="00206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motivation </a:t>
            </a:r>
            <a:r>
              <a:rPr lang="en-US"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of people</a:t>
            </a:r>
            <a:r>
              <a:rPr lang="ru-RU"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a:t>
            </a:r>
            <a:r>
              <a:rPr lang="en-US" sz="2200" dirty="0" smtClean="0">
                <a:solidFill>
                  <a:srgbClr val="00206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decentralizing and delegating</a:t>
            </a:r>
            <a:endParaRPr lang="ru-RU" sz="2200" dirty="0">
              <a:solidFill>
                <a:srgbClr val="00206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p>
            <a:pPr marL="342900" indent="-342900" algn="l">
              <a:spcBef>
                <a:spcPts val="0"/>
              </a:spcBef>
              <a:buFont typeface="Arial" panose="020B0604020202020204" pitchFamily="34" charset="0"/>
              <a:buChar char="•"/>
            </a:pPr>
            <a:r>
              <a:rPr lang="en-US" sz="2200" b="1"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Module</a:t>
            </a:r>
            <a:r>
              <a:rPr lang="ru-RU" sz="2200" b="1"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4</a:t>
            </a:r>
            <a:r>
              <a:rPr lang="ru-RU" sz="2200" dirty="0">
                <a:solidFill>
                  <a:schemeClr val="tx1"/>
                </a:solidFill>
                <a:latin typeface="Arial" panose="020B0604020202020204" pitchFamily="34" charset="0"/>
                <a:ea typeface="Times New Roman" panose="02020603050405020304" pitchFamily="18" charset="0"/>
                <a:cs typeface="Arial" panose="020B0604020202020204" pitchFamily="34" charset="0"/>
              </a:rPr>
              <a:t>:</a:t>
            </a:r>
            <a:r>
              <a:rPr lang="ru-RU"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a:t>
            </a:r>
            <a:r>
              <a:rPr lang="en-US"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Staff skills management</a:t>
            </a:r>
            <a:r>
              <a:rPr lang="ru-RU"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a:t>
            </a:r>
            <a:r>
              <a:rPr lang="en-US"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contribution into </a:t>
            </a:r>
            <a:r>
              <a:rPr lang="en-US" sz="2200" dirty="0" smtClean="0">
                <a:solidFill>
                  <a:srgbClr val="00206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development of other people</a:t>
            </a:r>
            <a:endParaRPr lang="ru-RU" sz="2200" dirty="0">
              <a:solidFill>
                <a:srgbClr val="00206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p>
            <a:pPr marL="342900" indent="-342900" algn="l">
              <a:spcBef>
                <a:spcPts val="0"/>
              </a:spcBef>
              <a:buFont typeface="Arial" panose="020B0604020202020204" pitchFamily="34" charset="0"/>
              <a:buChar char="•"/>
            </a:pPr>
            <a:r>
              <a:rPr lang="en-US" sz="2200" b="1"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Module</a:t>
            </a:r>
            <a:r>
              <a:rPr lang="ru-RU" sz="2200" b="1"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5</a:t>
            </a:r>
            <a:r>
              <a:rPr lang="ru-RU" sz="2200" dirty="0">
                <a:solidFill>
                  <a:schemeClr val="tx1"/>
                </a:solidFill>
                <a:latin typeface="Arial" panose="020B0604020202020204" pitchFamily="34" charset="0"/>
                <a:ea typeface="Times New Roman" panose="02020603050405020304" pitchFamily="18" charset="0"/>
                <a:cs typeface="Arial" panose="020B0604020202020204" pitchFamily="34" charset="0"/>
              </a:rPr>
              <a:t>:</a:t>
            </a:r>
            <a:r>
              <a:rPr lang="ru-RU"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a:t>
            </a:r>
            <a:r>
              <a:rPr lang="en-US" sz="2200" dirty="0" smtClean="0">
                <a:solidFill>
                  <a:srgbClr val="00206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Change management, Risk management</a:t>
            </a:r>
            <a:endParaRPr lang="ru-RU" sz="2000" dirty="0">
              <a:solidFill>
                <a:srgbClr val="00206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p>
            <a:pPr algn="l">
              <a:spcBef>
                <a:spcPts val="0"/>
              </a:spcBef>
            </a:pPr>
            <a:endParaRPr lang="ru-RU" sz="2000"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p:txBody>
      </p:sp>
      <p:sp>
        <p:nvSpPr>
          <p:cNvPr id="4"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a:t>
            </a:r>
            <a:r>
              <a:rPr lang="en-GB" sz="1200" b="1" dirty="0" smtClean="0">
                <a:solidFill>
                  <a:srgbClr val="000066"/>
                </a:solidFill>
              </a:rPr>
              <a:t>is funded by the EU</a:t>
            </a:r>
            <a:r>
              <a:rPr lang="bg-BG" dirty="0" smtClean="0">
                <a:solidFill>
                  <a:srgbClr val="000066"/>
                </a:solidFill>
                <a:latin typeface="Arial" charset="0"/>
              </a:rPr>
              <a:t> </a:t>
            </a:r>
            <a:endParaRPr lang="bg-BG" dirty="0">
              <a:solidFill>
                <a:prstClr val="black"/>
              </a:solidFill>
              <a:latin typeface="Arial" charset="0"/>
            </a:endParaRPr>
          </a:p>
        </p:txBody>
      </p:sp>
    </p:spTree>
    <p:extLst>
      <p:ext uri="{BB962C8B-B14F-4D97-AF65-F5344CB8AC3E}">
        <p14:creationId xmlns:p14="http://schemas.microsoft.com/office/powerpoint/2010/main" val="180243808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16490-2BEE-4D2D-A95B-22E12F0320D4}"/>
              </a:ext>
            </a:extLst>
          </p:cNvPr>
          <p:cNvSpPr>
            <a:spLocks noGrp="1"/>
          </p:cNvSpPr>
          <p:nvPr>
            <p:ph type="ctrTitle"/>
          </p:nvPr>
        </p:nvSpPr>
        <p:spPr>
          <a:xfrm>
            <a:off x="2339752" y="188639"/>
            <a:ext cx="4824536" cy="792089"/>
          </a:xfrm>
        </p:spPr>
        <p:txBody>
          <a:bodyPr>
            <a:normAutofit fontScale="90000"/>
          </a:bodyPr>
          <a:lstStyle/>
          <a:p>
            <a:r>
              <a:rPr lang="en-US" sz="2800" b="1" dirty="0" smtClean="0">
                <a:latin typeface="Arial" panose="020B0604020202020204" pitchFamily="34" charset="0"/>
                <a:cs typeface="Arial" panose="020B0604020202020204" pitchFamily="34" charset="0"/>
              </a:rPr>
              <a:t>Recommendations for Training</a:t>
            </a:r>
            <a:endParaRPr lang="en-US" sz="2800" b="1" dirty="0">
              <a:latin typeface="Arial" panose="020B0604020202020204" pitchFamily="34" charset="0"/>
              <a:cs typeface="Arial" panose="020B0604020202020204" pitchFamily="34" charset="0"/>
            </a:endParaRPr>
          </a:p>
        </p:txBody>
      </p:sp>
      <p:sp>
        <p:nvSpPr>
          <p:cNvPr id="3" name="Subtitle 2">
            <a:extLst>
              <a:ext uri="{FF2B5EF4-FFF2-40B4-BE49-F238E27FC236}">
                <a16:creationId xmlns:a16="http://schemas.microsoft.com/office/drawing/2014/main" id="{9B14B86D-D2CF-442C-9567-84712C663C56}"/>
              </a:ext>
            </a:extLst>
          </p:cNvPr>
          <p:cNvSpPr>
            <a:spLocks noGrp="1"/>
          </p:cNvSpPr>
          <p:nvPr>
            <p:ph type="subTitle" idx="1"/>
          </p:nvPr>
        </p:nvSpPr>
        <p:spPr>
          <a:xfrm>
            <a:off x="215516" y="1700808"/>
            <a:ext cx="8712968" cy="4248472"/>
          </a:xfrm>
        </p:spPr>
        <p:txBody>
          <a:bodyPr>
            <a:normAutofit lnSpcReduction="10000"/>
          </a:bodyPr>
          <a:lstStyle/>
          <a:p>
            <a:pPr marL="342900" indent="-342900" algn="just">
              <a:spcBef>
                <a:spcPts val="0"/>
              </a:spcBef>
              <a:buFont typeface="Wingdings" panose="05000000000000000000" pitchFamily="2" charset="2"/>
              <a:buChar char="ü"/>
            </a:pPr>
            <a:r>
              <a:rPr lang="en-US" sz="24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Every </a:t>
            </a:r>
            <a:r>
              <a:rPr lang="en-US" sz="2400" dirty="0" smtClean="0">
                <a:solidFill>
                  <a:srgbClr val="C00000"/>
                </a:solidFill>
                <a:latin typeface="Arial" panose="020B0604020202020204" pitchFamily="34" charset="0"/>
                <a:ea typeface="Times New Roman" panose="02020603050405020304" pitchFamily="18" charset="0"/>
                <a:cs typeface="Arial" panose="020B0604020202020204" pitchFamily="34" charset="0"/>
              </a:rPr>
              <a:t>Module</a:t>
            </a:r>
            <a:r>
              <a:rPr lang="ru-RU" sz="24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a:t>
            </a:r>
            <a:r>
              <a:rPr lang="en-US" sz="24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will be presented during approximately </a:t>
            </a:r>
            <a:r>
              <a:rPr lang="en-US" sz="2400" dirty="0" smtClean="0">
                <a:solidFill>
                  <a:srgbClr val="00206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one day</a:t>
            </a:r>
            <a:r>
              <a:rPr lang="ru-RU" sz="24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a:t>
            </a:r>
            <a:r>
              <a:rPr lang="en-US" sz="24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and it could be divided and presented, e.g. </a:t>
            </a:r>
            <a:r>
              <a:rPr lang="en-US" sz="2400" dirty="0" smtClean="0">
                <a:solidFill>
                  <a:srgbClr val="00206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one day a week</a:t>
            </a:r>
            <a:endParaRPr lang="ru-RU" sz="2400" dirty="0" smtClean="0">
              <a:solidFill>
                <a:srgbClr val="00206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p>
            <a:pPr marL="342900" indent="-342900" algn="just">
              <a:spcBef>
                <a:spcPts val="0"/>
              </a:spcBef>
              <a:buFont typeface="Wingdings" panose="05000000000000000000" pitchFamily="2" charset="2"/>
              <a:buChar char="ü"/>
            </a:pPr>
            <a:endParaRPr lang="ru-RU" sz="800" dirty="0" smtClean="0">
              <a:solidFill>
                <a:srgbClr val="00206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p>
            <a:pPr marL="342900" indent="-342900" algn="just">
              <a:spcBef>
                <a:spcPts val="0"/>
              </a:spcBef>
              <a:buFont typeface="Wingdings" panose="05000000000000000000" pitchFamily="2" charset="2"/>
              <a:buChar char="ü"/>
            </a:pPr>
            <a:r>
              <a:rPr lang="en-US" sz="24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Considering that the target audience consists of </a:t>
            </a:r>
            <a:r>
              <a:rPr lang="ru-RU" sz="2400" dirty="0" smtClean="0">
                <a:solidFill>
                  <a:srgbClr val="C00000"/>
                </a:solidFill>
                <a:latin typeface="Arial" panose="020B0604020202020204" pitchFamily="34" charset="0"/>
                <a:ea typeface="Times New Roman" panose="02020603050405020304" pitchFamily="18" charset="0"/>
                <a:cs typeface="Arial" panose="020B0604020202020204" pitchFamily="34" charset="0"/>
              </a:rPr>
              <a:t>40 </a:t>
            </a:r>
            <a:r>
              <a:rPr lang="en-US" sz="2400" dirty="0" smtClean="0">
                <a:solidFill>
                  <a:srgbClr val="C00000"/>
                </a:solidFill>
                <a:latin typeface="Arial" panose="020B0604020202020204" pitchFamily="34" charset="0"/>
                <a:ea typeface="Times New Roman" panose="02020603050405020304" pitchFamily="18" charset="0"/>
                <a:cs typeface="Arial" panose="020B0604020202020204" pitchFamily="34" charset="0"/>
              </a:rPr>
              <a:t>people</a:t>
            </a:r>
            <a:r>
              <a:rPr lang="ru-RU" sz="24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a:t>
            </a:r>
            <a:r>
              <a:rPr lang="en-US" sz="24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we should organize at least </a:t>
            </a:r>
            <a:r>
              <a:rPr lang="ru-RU" sz="2400" dirty="0" smtClean="0">
                <a:solidFill>
                  <a:schemeClr val="tx1"/>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2 </a:t>
            </a:r>
            <a:r>
              <a:rPr lang="en-US" sz="2400" dirty="0" smtClean="0">
                <a:solidFill>
                  <a:schemeClr val="tx1"/>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groups</a:t>
            </a:r>
            <a:endParaRPr lang="ru-RU" sz="2400" dirty="0" smtClean="0">
              <a:solidFill>
                <a:schemeClr val="tx1"/>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p>
            <a:pPr marL="342900" indent="-342900" algn="just">
              <a:spcBef>
                <a:spcPts val="0"/>
              </a:spcBef>
              <a:buFont typeface="Wingdings" panose="05000000000000000000" pitchFamily="2" charset="2"/>
              <a:buChar char="ü"/>
            </a:pPr>
            <a:endParaRPr lang="ru-RU" sz="800" dirty="0" smtClean="0">
              <a:solidFill>
                <a:schemeClr val="tx1"/>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p>
            <a:pPr marL="342900" indent="-342900" algn="just">
              <a:spcBef>
                <a:spcPts val="0"/>
              </a:spcBef>
              <a:buFont typeface="Wingdings" panose="05000000000000000000" pitchFamily="2" charset="2"/>
              <a:buChar char="ü"/>
            </a:pPr>
            <a:r>
              <a:rPr lang="en-US" sz="24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Training should focus on </a:t>
            </a:r>
            <a:r>
              <a:rPr lang="en-US" sz="2400" dirty="0" smtClean="0">
                <a:solidFill>
                  <a:srgbClr val="00206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practical application of</a:t>
            </a:r>
            <a:r>
              <a:rPr lang="en-US" sz="2400" dirty="0">
                <a:solidFill>
                  <a:srgbClr val="C0000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 </a:t>
            </a:r>
            <a:r>
              <a:rPr lang="en-US" sz="2400" dirty="0" smtClean="0">
                <a:solidFill>
                  <a:srgbClr val="C0000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presentation and communication skills</a:t>
            </a:r>
            <a:endParaRPr lang="ru-RU" sz="2400" dirty="0" smtClean="0">
              <a:solidFill>
                <a:srgbClr val="C0000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p>
            <a:pPr marL="342900" indent="-342900" algn="just">
              <a:spcBef>
                <a:spcPts val="0"/>
              </a:spcBef>
              <a:buFont typeface="Wingdings" panose="05000000000000000000" pitchFamily="2" charset="2"/>
              <a:buChar char="ü"/>
            </a:pPr>
            <a:endParaRPr lang="ru-RU" sz="800" dirty="0" smtClean="0">
              <a:solidFill>
                <a:srgbClr val="C0000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endParaRPr>
          </a:p>
          <a:p>
            <a:pPr marL="342900" indent="-342900" algn="just">
              <a:spcBef>
                <a:spcPts val="0"/>
              </a:spcBef>
              <a:buFont typeface="Wingdings" panose="05000000000000000000" pitchFamily="2" charset="2"/>
              <a:buChar char="ü"/>
            </a:pPr>
            <a:r>
              <a:rPr lang="en-US" sz="24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It is recommended to complement the manager’s training with </a:t>
            </a:r>
            <a:r>
              <a:rPr lang="en-US" sz="2400" dirty="0" smtClean="0">
                <a:solidFill>
                  <a:srgbClr val="C0000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study tours</a:t>
            </a:r>
            <a:r>
              <a:rPr lang="ru-RU" sz="24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a:t>
            </a:r>
            <a:r>
              <a:rPr lang="en-US" sz="24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in order to </a:t>
            </a:r>
            <a:r>
              <a:rPr lang="en-US" sz="2400" dirty="0" smtClean="0">
                <a:solidFill>
                  <a:srgbClr val="00206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cs typeface="Arial" panose="020B0604020202020204" pitchFamily="34" charset="0"/>
              </a:rPr>
              <a:t>apply modern approaches to management within the national system of </a:t>
            </a:r>
            <a:r>
              <a:rPr lang="en-US" sz="24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vocational education and training on practice</a:t>
            </a:r>
            <a:endParaRPr lang="ru-RU" sz="2400"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p:txBody>
      </p:sp>
      <p:sp>
        <p:nvSpPr>
          <p:cNvPr id="4"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a:t>
            </a:r>
            <a:r>
              <a:rPr lang="en-GB" sz="1200" b="1" dirty="0" smtClean="0">
                <a:solidFill>
                  <a:srgbClr val="000066"/>
                </a:solidFill>
              </a:rPr>
              <a:t>is funded by the EU</a:t>
            </a:r>
            <a:r>
              <a:rPr lang="bg-BG" dirty="0" smtClean="0">
                <a:solidFill>
                  <a:srgbClr val="000066"/>
                </a:solidFill>
                <a:latin typeface="Arial" charset="0"/>
              </a:rPr>
              <a:t> </a:t>
            </a:r>
            <a:endParaRPr lang="bg-BG" dirty="0">
              <a:solidFill>
                <a:prstClr val="black"/>
              </a:solidFill>
              <a:latin typeface="Arial" charset="0"/>
            </a:endParaRPr>
          </a:p>
        </p:txBody>
      </p:sp>
    </p:spTree>
    <p:extLst>
      <p:ext uri="{BB962C8B-B14F-4D97-AF65-F5344CB8AC3E}">
        <p14:creationId xmlns:p14="http://schemas.microsoft.com/office/powerpoint/2010/main" val="29535798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16490-2BEE-4D2D-A95B-22E12F0320D4}"/>
              </a:ext>
            </a:extLst>
          </p:cNvPr>
          <p:cNvSpPr>
            <a:spLocks noGrp="1"/>
          </p:cNvSpPr>
          <p:nvPr>
            <p:ph type="ctrTitle"/>
          </p:nvPr>
        </p:nvSpPr>
        <p:spPr>
          <a:xfrm>
            <a:off x="2339752" y="332656"/>
            <a:ext cx="4546835" cy="720072"/>
          </a:xfrm>
        </p:spPr>
        <p:txBody>
          <a:bodyPr>
            <a:normAutofit/>
          </a:bodyPr>
          <a:lstStyle/>
          <a:p>
            <a:r>
              <a:rPr lang="en-US" sz="2800" b="1" dirty="0" smtClean="0">
                <a:effectLst>
                  <a:outerShdw blurRad="38100" dist="38100" dir="2700000" algn="tl">
                    <a:srgbClr val="000000">
                      <a:alpha val="43137"/>
                    </a:srgbClr>
                  </a:outerShdw>
                </a:effectLst>
                <a:latin typeface="Calibri Light" panose="020F0302020204030204" pitchFamily="34" charset="0"/>
                <a:cs typeface="Calibri Light" panose="020F0302020204030204" pitchFamily="34" charset="0"/>
              </a:rPr>
              <a:t>Goals of the TNA</a:t>
            </a:r>
            <a:endParaRPr lang="en-US" sz="2800" b="1" dirty="0">
              <a:effectLst>
                <a:outerShdw blurRad="38100" dist="38100" dir="2700000" algn="tl">
                  <a:srgbClr val="000000">
                    <a:alpha val="43137"/>
                  </a:srgbClr>
                </a:outerShdw>
              </a:effectLst>
              <a:latin typeface="Calibri Light" panose="020F0302020204030204" pitchFamily="34" charset="0"/>
              <a:cs typeface="Calibri Light" panose="020F0302020204030204" pitchFamily="34" charset="0"/>
            </a:endParaRPr>
          </a:p>
        </p:txBody>
      </p:sp>
      <p:sp>
        <p:nvSpPr>
          <p:cNvPr id="3" name="Subtitle 2">
            <a:extLst>
              <a:ext uri="{FF2B5EF4-FFF2-40B4-BE49-F238E27FC236}">
                <a16:creationId xmlns:a16="http://schemas.microsoft.com/office/drawing/2014/main" id="{9B14B86D-D2CF-442C-9567-84712C663C56}"/>
              </a:ext>
            </a:extLst>
          </p:cNvPr>
          <p:cNvSpPr>
            <a:spLocks noGrp="1"/>
          </p:cNvSpPr>
          <p:nvPr>
            <p:ph type="subTitle" idx="1"/>
          </p:nvPr>
        </p:nvSpPr>
        <p:spPr>
          <a:xfrm>
            <a:off x="287524" y="1340768"/>
            <a:ext cx="8604956" cy="4752528"/>
          </a:xfrm>
        </p:spPr>
        <p:txBody>
          <a:bodyPr>
            <a:normAutofit/>
          </a:bodyPr>
          <a:lstStyle/>
          <a:p>
            <a:pPr>
              <a:lnSpc>
                <a:spcPct val="107000"/>
              </a:lnSpc>
              <a:spcBef>
                <a:spcPts val="0"/>
              </a:spcBef>
            </a:pPr>
            <a:endParaRPr lang="ru-RU" dirty="0" smtClean="0">
              <a:solidFill>
                <a:schemeClr val="tx1"/>
              </a:solidFill>
              <a:latin typeface="Calibri Light" panose="020F0302020204030204" pitchFamily="34" charset="0"/>
              <a:ea typeface="Calibri" panose="020F0502020204030204" pitchFamily="34" charset="0"/>
              <a:cs typeface="Times New Roman" panose="02020603050405020304" pitchFamily="18" charset="0"/>
            </a:endParaRPr>
          </a:p>
          <a:p>
            <a:pPr>
              <a:lnSpc>
                <a:spcPct val="107000"/>
              </a:lnSpc>
              <a:spcBef>
                <a:spcPts val="0"/>
              </a:spcBef>
            </a:pPr>
            <a:r>
              <a:rPr lang="en-US" dirty="0" smtClean="0">
                <a:solidFill>
                  <a:schemeClr val="tx1"/>
                </a:solidFill>
                <a:latin typeface="Arial" panose="020B0604020202020204" pitchFamily="34" charset="0"/>
                <a:ea typeface="Calibri" panose="020F0502020204030204" pitchFamily="34" charset="0"/>
                <a:cs typeface="Arial" panose="020B0604020202020204" pitchFamily="34" charset="0"/>
              </a:rPr>
              <a:t>Strengthening the Overall Capacity of the MoLME RT to develop and manage the IVET and strengthen available human resources of the IVET Department and its administration at central level</a:t>
            </a:r>
            <a:endParaRPr lang="en-US" dirty="0">
              <a:latin typeface="Arial" panose="020B0604020202020204" pitchFamily="34" charset="0"/>
              <a:cs typeface="Arial" panose="020B0604020202020204" pitchFamily="34" charset="0"/>
            </a:endParaRPr>
          </a:p>
        </p:txBody>
      </p:sp>
      <p:sp>
        <p:nvSpPr>
          <p:cNvPr id="4"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normAutofit lnSpcReduction="10000"/>
          </a:bodyPr>
          <a:lstStyle/>
          <a:p>
            <a:pPr algn="ctr" fontAlgn="base">
              <a:spcBef>
                <a:spcPct val="0"/>
              </a:spcBef>
              <a:spcAft>
                <a:spcPct val="0"/>
              </a:spcAft>
            </a:pPr>
            <a:r>
              <a:rPr lang="en-GB" sz="1200" b="1" dirty="0">
                <a:solidFill>
                  <a:srgbClr val="000066"/>
                </a:solidFill>
              </a:rPr>
              <a:t>Project </a:t>
            </a:r>
            <a:r>
              <a:rPr lang="en-GB" sz="1200" b="1" dirty="0" smtClean="0">
                <a:solidFill>
                  <a:srgbClr val="000066"/>
                </a:solidFill>
              </a:rPr>
              <a:t>is funded by the EU</a:t>
            </a:r>
            <a:r>
              <a:rPr lang="bg-BG" dirty="0" smtClean="0">
                <a:solidFill>
                  <a:srgbClr val="000066"/>
                </a:solidFill>
                <a:latin typeface="Arial" charset="0"/>
              </a:rPr>
              <a:t> </a:t>
            </a:r>
            <a:endParaRPr lang="bg-BG" dirty="0">
              <a:solidFill>
                <a:prstClr val="black"/>
              </a:solidFill>
              <a:latin typeface="Arial" charset="0"/>
            </a:endParaRPr>
          </a:p>
        </p:txBody>
      </p:sp>
    </p:spTree>
    <p:extLst>
      <p:ext uri="{BB962C8B-B14F-4D97-AF65-F5344CB8AC3E}">
        <p14:creationId xmlns:p14="http://schemas.microsoft.com/office/powerpoint/2010/main" val="65153817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51520" y="2204864"/>
            <a:ext cx="8640960" cy="3816424"/>
          </a:xfrm>
        </p:spPr>
        <p:txBody>
          <a:bodyPr>
            <a:normAutofit fontScale="90000"/>
          </a:bodyPr>
          <a:lstStyle/>
          <a:p>
            <a:pPr marL="609600" lvl="0" indent="-609600" algn="ctr" eaLnBrk="0" fontAlgn="base" hangingPunct="0">
              <a:spcBef>
                <a:spcPct val="20000"/>
              </a:spcBef>
              <a:spcAft>
                <a:spcPct val="0"/>
              </a:spcAft>
              <a:defRPr/>
            </a:pPr>
            <a:r>
              <a:rPr lang="bg-BG" sz="4800" b="1" i="1" dirty="0">
                <a:solidFill>
                  <a:srgbClr val="336699"/>
                </a:solidFill>
                <a:effectLst>
                  <a:outerShdw blurRad="38100" dist="38100" dir="2700000" algn="tl">
                    <a:srgbClr val="C0C0C0"/>
                  </a:outerShdw>
                </a:effectLst>
                <a:latin typeface="Calibri" pitchFamily="34" charset="0"/>
                <a:ea typeface="+mn-ea"/>
                <a:cs typeface="+mn-cs"/>
              </a:rPr>
              <a:t/>
            </a:r>
            <a:br>
              <a:rPr lang="bg-BG" sz="4800" b="1" i="1" dirty="0">
                <a:solidFill>
                  <a:srgbClr val="336699"/>
                </a:solidFill>
                <a:effectLst>
                  <a:outerShdw blurRad="38100" dist="38100" dir="2700000" algn="tl">
                    <a:srgbClr val="C0C0C0"/>
                  </a:outerShdw>
                </a:effectLst>
                <a:latin typeface="Calibri" pitchFamily="34" charset="0"/>
                <a:ea typeface="+mn-ea"/>
                <a:cs typeface="+mn-cs"/>
              </a:rPr>
            </a:br>
            <a:r>
              <a:rPr lang="bg-BG" sz="4800" b="1" i="1" dirty="0" smtClean="0">
                <a:solidFill>
                  <a:srgbClr val="336699"/>
                </a:solidFill>
                <a:effectLst>
                  <a:outerShdw blurRad="38100" dist="38100" dir="2700000" algn="tl">
                    <a:srgbClr val="C0C0C0"/>
                  </a:outerShdw>
                </a:effectLst>
                <a:latin typeface="Calibri" pitchFamily="34" charset="0"/>
                <a:ea typeface="+mn-ea"/>
                <a:cs typeface="+mn-cs"/>
              </a:rPr>
              <a:t>ТАШАККУР!</a:t>
            </a:r>
            <a:r>
              <a:rPr lang="en-US" sz="4800" b="1" i="1" dirty="0" smtClean="0">
                <a:solidFill>
                  <a:srgbClr val="336699"/>
                </a:solidFill>
                <a:effectLst>
                  <a:outerShdw blurRad="38100" dist="38100" dir="2700000" algn="tl">
                    <a:srgbClr val="C0C0C0"/>
                  </a:outerShdw>
                </a:effectLst>
                <a:latin typeface="Calibri" pitchFamily="34" charset="0"/>
                <a:ea typeface="+mn-ea"/>
                <a:cs typeface="+mn-cs"/>
              </a:rPr>
              <a:t/>
            </a:r>
            <a:br>
              <a:rPr lang="en-US" sz="4800" b="1" i="1" dirty="0" smtClean="0">
                <a:solidFill>
                  <a:srgbClr val="336699"/>
                </a:solidFill>
                <a:effectLst>
                  <a:outerShdw blurRad="38100" dist="38100" dir="2700000" algn="tl">
                    <a:srgbClr val="C0C0C0"/>
                  </a:outerShdw>
                </a:effectLst>
                <a:latin typeface="Calibri" pitchFamily="34" charset="0"/>
                <a:ea typeface="+mn-ea"/>
                <a:cs typeface="+mn-cs"/>
              </a:rPr>
            </a:br>
            <a:r>
              <a:rPr lang="ru-RU" sz="4800" b="1" i="1" dirty="0" smtClean="0">
                <a:solidFill>
                  <a:srgbClr val="336699"/>
                </a:solidFill>
                <a:effectLst>
                  <a:outerShdw blurRad="38100" dist="38100" dir="2700000" algn="tl">
                    <a:srgbClr val="C0C0C0"/>
                  </a:outerShdw>
                </a:effectLst>
                <a:latin typeface="Calibri" pitchFamily="34" charset="0"/>
                <a:ea typeface="+mn-ea"/>
                <a:cs typeface="+mn-cs"/>
              </a:rPr>
              <a:t>СПАСИБО!</a:t>
            </a:r>
            <a:r>
              <a:rPr lang="bg-BG" sz="4800" b="1" i="1" dirty="0">
                <a:solidFill>
                  <a:srgbClr val="336699"/>
                </a:solidFill>
                <a:effectLst>
                  <a:outerShdw blurRad="38100" dist="38100" dir="2700000" algn="tl">
                    <a:srgbClr val="C0C0C0"/>
                  </a:outerShdw>
                </a:effectLst>
                <a:latin typeface="Calibri" pitchFamily="34" charset="0"/>
                <a:ea typeface="+mn-ea"/>
                <a:cs typeface="+mn-cs"/>
              </a:rPr>
              <a:t/>
            </a:r>
            <a:br>
              <a:rPr lang="bg-BG" sz="4800" b="1" i="1" dirty="0">
                <a:solidFill>
                  <a:srgbClr val="336699"/>
                </a:solidFill>
                <a:effectLst>
                  <a:outerShdw blurRad="38100" dist="38100" dir="2700000" algn="tl">
                    <a:srgbClr val="C0C0C0"/>
                  </a:outerShdw>
                </a:effectLst>
                <a:latin typeface="Calibri" pitchFamily="34" charset="0"/>
                <a:ea typeface="+mn-ea"/>
                <a:cs typeface="+mn-cs"/>
              </a:rPr>
            </a:br>
            <a:r>
              <a:rPr lang="en-US" sz="8900" b="1" i="1" dirty="0" smtClean="0">
                <a:solidFill>
                  <a:srgbClr val="336699"/>
                </a:solidFill>
                <a:effectLst>
                  <a:outerShdw blurRad="38100" dist="38100" dir="2700000" algn="tl">
                    <a:srgbClr val="C0C0C0"/>
                  </a:outerShdw>
                </a:effectLst>
                <a:latin typeface="Calibri" pitchFamily="34" charset="0"/>
                <a:ea typeface="+mn-ea"/>
                <a:cs typeface="+mn-cs"/>
              </a:rPr>
              <a:t>Thank </a:t>
            </a:r>
            <a:r>
              <a:rPr lang="en-US" sz="8900" b="1" i="1" dirty="0">
                <a:solidFill>
                  <a:srgbClr val="336699"/>
                </a:solidFill>
                <a:effectLst>
                  <a:outerShdw blurRad="38100" dist="38100" dir="2700000" algn="tl">
                    <a:srgbClr val="C0C0C0"/>
                  </a:outerShdw>
                </a:effectLst>
                <a:latin typeface="Calibri" pitchFamily="34" charset="0"/>
                <a:ea typeface="+mn-ea"/>
                <a:cs typeface="+mn-cs"/>
              </a:rPr>
              <a:t>you</a:t>
            </a:r>
            <a:r>
              <a:rPr lang="bg-BG" sz="8900" b="1" i="1" dirty="0">
                <a:solidFill>
                  <a:srgbClr val="336699"/>
                </a:solidFill>
                <a:effectLst>
                  <a:outerShdw blurRad="38100" dist="38100" dir="2700000" algn="tl">
                    <a:srgbClr val="C0C0C0"/>
                  </a:outerShdw>
                </a:effectLst>
                <a:latin typeface="Calibri" pitchFamily="34" charset="0"/>
                <a:ea typeface="+mn-ea"/>
                <a:cs typeface="+mn-cs"/>
              </a:rPr>
              <a:t>!</a:t>
            </a:r>
            <a:br>
              <a:rPr lang="bg-BG" sz="8900" b="1" i="1" dirty="0">
                <a:solidFill>
                  <a:srgbClr val="336699"/>
                </a:solidFill>
                <a:effectLst>
                  <a:outerShdw blurRad="38100" dist="38100" dir="2700000" algn="tl">
                    <a:srgbClr val="C0C0C0"/>
                  </a:outerShdw>
                </a:effectLst>
                <a:latin typeface="Calibri" pitchFamily="34" charset="0"/>
                <a:ea typeface="+mn-ea"/>
                <a:cs typeface="+mn-cs"/>
              </a:rPr>
            </a:br>
            <a:r>
              <a:rPr lang="en-US" sz="4800" b="1" i="1" dirty="0">
                <a:solidFill>
                  <a:srgbClr val="336699"/>
                </a:solidFill>
                <a:effectLst>
                  <a:outerShdw blurRad="38100" dist="38100" dir="2700000" algn="tl">
                    <a:srgbClr val="C0C0C0"/>
                  </a:outerShdw>
                </a:effectLst>
                <a:latin typeface="Calibri" pitchFamily="34" charset="0"/>
                <a:ea typeface="+mn-ea"/>
                <a:cs typeface="+mn-cs"/>
              </a:rPr>
              <a:t/>
            </a:r>
            <a:br>
              <a:rPr lang="en-US" sz="4800" b="1" i="1" dirty="0">
                <a:solidFill>
                  <a:srgbClr val="336699"/>
                </a:solidFill>
                <a:effectLst>
                  <a:outerShdw blurRad="38100" dist="38100" dir="2700000" algn="tl">
                    <a:srgbClr val="C0C0C0"/>
                  </a:outerShdw>
                </a:effectLst>
                <a:latin typeface="Calibri" pitchFamily="34" charset="0"/>
                <a:ea typeface="+mn-ea"/>
                <a:cs typeface="+mn-cs"/>
              </a:rPr>
            </a:br>
            <a:r>
              <a:rPr lang="en-US" sz="4000" dirty="0">
                <a:solidFill>
                  <a:srgbClr val="CCCCFF"/>
                </a:solidFill>
                <a:latin typeface="Garamond" pitchFamily="18" charset="0"/>
                <a:ea typeface="+mn-ea"/>
                <a:cs typeface="+mn-cs"/>
              </a:rPr>
              <a:t> </a:t>
            </a:r>
            <a:br>
              <a:rPr lang="en-US" sz="4000" dirty="0">
                <a:solidFill>
                  <a:srgbClr val="CCCCFF"/>
                </a:solidFill>
                <a:latin typeface="Garamond" pitchFamily="18" charset="0"/>
                <a:ea typeface="+mn-ea"/>
                <a:cs typeface="+mn-cs"/>
              </a:rPr>
            </a:br>
            <a:endParaRPr lang="en-GB" dirty="0"/>
          </a:p>
        </p:txBody>
      </p:sp>
    </p:spTree>
    <p:extLst>
      <p:ext uri="{BB962C8B-B14F-4D97-AF65-F5344CB8AC3E}">
        <p14:creationId xmlns:p14="http://schemas.microsoft.com/office/powerpoint/2010/main" val="17641232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16490-2BEE-4D2D-A95B-22E12F0320D4}"/>
              </a:ext>
            </a:extLst>
          </p:cNvPr>
          <p:cNvSpPr>
            <a:spLocks noGrp="1"/>
          </p:cNvSpPr>
          <p:nvPr>
            <p:ph type="ctrTitle"/>
          </p:nvPr>
        </p:nvSpPr>
        <p:spPr>
          <a:xfrm>
            <a:off x="2339752" y="332656"/>
            <a:ext cx="4546835" cy="720072"/>
          </a:xfrm>
        </p:spPr>
        <p:txBody>
          <a:bodyPr>
            <a:normAutofit fontScale="90000"/>
          </a:bodyPr>
          <a:lstStyle/>
          <a:p>
            <a:r>
              <a:rPr lang="en-US" sz="2800" b="1" dirty="0" smtClean="0">
                <a:effectLst>
                  <a:outerShdw blurRad="38100" dist="38100" dir="2700000" algn="tl">
                    <a:srgbClr val="000000">
                      <a:alpha val="43137"/>
                    </a:srgbClr>
                  </a:outerShdw>
                </a:effectLst>
                <a:latin typeface="Calibri Light" panose="020F0302020204030204" pitchFamily="34" charset="0"/>
                <a:cs typeface="Calibri Light" panose="020F0302020204030204" pitchFamily="34" charset="0"/>
              </a:rPr>
              <a:t>TNA covered the following subdivisions of the MoLME RT</a:t>
            </a:r>
            <a:endParaRPr lang="en-US" sz="2800" b="1" dirty="0">
              <a:effectLst>
                <a:outerShdw blurRad="38100" dist="38100" dir="2700000" algn="tl">
                  <a:srgbClr val="000000">
                    <a:alpha val="43137"/>
                  </a:srgbClr>
                </a:outerShdw>
              </a:effectLst>
              <a:latin typeface="Calibri Light" panose="020F0302020204030204" pitchFamily="34" charset="0"/>
              <a:cs typeface="Calibri Light" panose="020F0302020204030204" pitchFamily="34" charset="0"/>
            </a:endParaRPr>
          </a:p>
        </p:txBody>
      </p:sp>
      <p:sp>
        <p:nvSpPr>
          <p:cNvPr id="3" name="Subtitle 2">
            <a:extLst>
              <a:ext uri="{FF2B5EF4-FFF2-40B4-BE49-F238E27FC236}">
                <a16:creationId xmlns:a16="http://schemas.microsoft.com/office/drawing/2014/main" id="{9B14B86D-D2CF-442C-9567-84712C663C56}"/>
              </a:ext>
            </a:extLst>
          </p:cNvPr>
          <p:cNvSpPr>
            <a:spLocks noGrp="1"/>
          </p:cNvSpPr>
          <p:nvPr>
            <p:ph type="subTitle" idx="1"/>
          </p:nvPr>
        </p:nvSpPr>
        <p:spPr>
          <a:xfrm>
            <a:off x="269522" y="1268760"/>
            <a:ext cx="8604956" cy="4896544"/>
          </a:xfrm>
        </p:spPr>
        <p:txBody>
          <a:bodyPr>
            <a:normAutofit lnSpcReduction="10000"/>
          </a:bodyPr>
          <a:lstStyle/>
          <a:p>
            <a:pPr marL="457200" indent="-457200" algn="l">
              <a:lnSpc>
                <a:spcPct val="107000"/>
              </a:lnSpc>
              <a:spcBef>
                <a:spcPts val="0"/>
              </a:spcBef>
              <a:buFont typeface="Wingdings" panose="05000000000000000000" pitchFamily="2" charset="2"/>
              <a:buChar char="v"/>
            </a:pPr>
            <a:r>
              <a:rPr lang="en-US" sz="28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Department of Initial Vocational Education and Training of Adults of the MoLME</a:t>
            </a:r>
            <a:r>
              <a:rPr lang="ru-RU" sz="28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(6),</a:t>
            </a:r>
          </a:p>
          <a:p>
            <a:pPr marL="457200" indent="-457200" algn="l">
              <a:lnSpc>
                <a:spcPct val="107000"/>
              </a:lnSpc>
              <a:spcBef>
                <a:spcPts val="0"/>
              </a:spcBef>
              <a:buFont typeface="Wingdings" panose="05000000000000000000" pitchFamily="2" charset="2"/>
              <a:buChar char="v"/>
            </a:pPr>
            <a:r>
              <a:rPr lang="en-US" sz="28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Training and Methodology Center of Monitoring and Quality of Training </a:t>
            </a:r>
            <a:r>
              <a:rPr lang="ru-RU" sz="28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(11)</a:t>
            </a:r>
          </a:p>
          <a:p>
            <a:pPr marL="457200" indent="-457200" algn="l">
              <a:lnSpc>
                <a:spcPct val="107000"/>
              </a:lnSpc>
              <a:spcBef>
                <a:spcPts val="0"/>
              </a:spcBef>
              <a:buFont typeface="Wingdings" panose="05000000000000000000" pitchFamily="2" charset="2"/>
              <a:buChar char="v"/>
            </a:pPr>
            <a:r>
              <a:rPr lang="en-US" sz="28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Engineering and Pedagogical College of Dushanbe </a:t>
            </a:r>
            <a:r>
              <a:rPr lang="ru-RU" sz="28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(11)</a:t>
            </a:r>
          </a:p>
          <a:p>
            <a:pPr marL="457200" indent="-457200" algn="l">
              <a:lnSpc>
                <a:spcPct val="107000"/>
              </a:lnSpc>
              <a:spcBef>
                <a:spcPts val="0"/>
              </a:spcBef>
              <a:buFont typeface="Wingdings" panose="05000000000000000000" pitchFamily="2" charset="2"/>
              <a:buChar char="v"/>
            </a:pPr>
            <a:r>
              <a:rPr lang="en-US" sz="2800" dirty="0" smtClean="0">
                <a:solidFill>
                  <a:schemeClr val="tx1"/>
                </a:solidFill>
                <a:latin typeface="Arial" panose="020B0604020202020204" pitchFamily="34" charset="0"/>
              </a:rPr>
              <a:t>Scientific Research Institute of Labor and Employment of Population </a:t>
            </a:r>
            <a:r>
              <a:rPr lang="ru-RU" sz="2800" dirty="0" smtClean="0">
                <a:solidFill>
                  <a:schemeClr val="tx1"/>
                </a:solidFill>
                <a:latin typeface="Arial" panose="020B0604020202020204" pitchFamily="34" charset="0"/>
              </a:rPr>
              <a:t>(3)</a:t>
            </a:r>
          </a:p>
          <a:p>
            <a:pPr marL="457200" indent="-457200" algn="l">
              <a:lnSpc>
                <a:spcPct val="107000"/>
              </a:lnSpc>
              <a:spcBef>
                <a:spcPts val="0"/>
              </a:spcBef>
              <a:buFont typeface="Wingdings" panose="05000000000000000000" pitchFamily="2" charset="2"/>
              <a:buChar char="v"/>
            </a:pPr>
            <a:r>
              <a:rPr lang="en-US" sz="2800" dirty="0" smtClean="0">
                <a:solidFill>
                  <a:schemeClr val="tx1"/>
                </a:solidFill>
                <a:latin typeface="Arial" panose="020B0604020202020204" pitchFamily="34" charset="0"/>
              </a:rPr>
              <a:t>Center of Qualification Development and Retraining of the Staff of Labor, Employment and Migration </a:t>
            </a:r>
            <a:r>
              <a:rPr lang="ru-RU" sz="2800" dirty="0" smtClean="0">
                <a:solidFill>
                  <a:schemeClr val="tx1"/>
                </a:solidFill>
                <a:latin typeface="Arial" panose="020B0604020202020204" pitchFamily="34" charset="0"/>
              </a:rPr>
              <a:t>(9)</a:t>
            </a:r>
            <a:endParaRPr lang="en-US" sz="2800" dirty="0">
              <a:solidFill>
                <a:schemeClr val="tx1"/>
              </a:solidFill>
              <a:latin typeface="Arial" panose="020B0604020202020204" pitchFamily="34" charset="0"/>
            </a:endParaRPr>
          </a:p>
        </p:txBody>
      </p:sp>
      <p:sp>
        <p:nvSpPr>
          <p:cNvPr id="4"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a:t>
            </a:r>
            <a:r>
              <a:rPr lang="en-GB" sz="1200" b="1" dirty="0" smtClean="0">
                <a:solidFill>
                  <a:srgbClr val="000066"/>
                </a:solidFill>
              </a:rPr>
              <a:t>is funded by the EU</a:t>
            </a:r>
            <a:r>
              <a:rPr lang="bg-BG" dirty="0" smtClean="0">
                <a:solidFill>
                  <a:srgbClr val="000066"/>
                </a:solidFill>
                <a:latin typeface="Arial" charset="0"/>
              </a:rPr>
              <a:t> </a:t>
            </a:r>
            <a:endParaRPr lang="bg-BG" dirty="0">
              <a:solidFill>
                <a:prstClr val="black"/>
              </a:solidFill>
              <a:latin typeface="Arial" charset="0"/>
            </a:endParaRPr>
          </a:p>
        </p:txBody>
      </p:sp>
    </p:spTree>
    <p:extLst>
      <p:ext uri="{BB962C8B-B14F-4D97-AF65-F5344CB8AC3E}">
        <p14:creationId xmlns:p14="http://schemas.microsoft.com/office/powerpoint/2010/main" val="5228147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16490-2BEE-4D2D-A95B-22E12F0320D4}"/>
              </a:ext>
            </a:extLst>
          </p:cNvPr>
          <p:cNvSpPr>
            <a:spLocks noGrp="1"/>
          </p:cNvSpPr>
          <p:nvPr>
            <p:ph type="ctrTitle"/>
          </p:nvPr>
        </p:nvSpPr>
        <p:spPr>
          <a:xfrm>
            <a:off x="2339752" y="188639"/>
            <a:ext cx="4824536" cy="1346997"/>
          </a:xfrm>
        </p:spPr>
        <p:txBody>
          <a:bodyPr>
            <a:normAutofit fontScale="90000"/>
          </a:bodyPr>
          <a:lstStyle/>
          <a:p>
            <a:r>
              <a:rPr lang="en-US" sz="2800" b="1" dirty="0" smtClean="0">
                <a:effectLst>
                  <a:outerShdw blurRad="38100" dist="38100" dir="2700000" algn="tl">
                    <a:srgbClr val="000000">
                      <a:alpha val="43137"/>
                    </a:srgbClr>
                  </a:outerShdw>
                </a:effectLst>
                <a:latin typeface="Calibri Light" panose="020F0302020204030204" pitchFamily="34" charset="0"/>
                <a:cs typeface="Calibri Light" panose="020F0302020204030204" pitchFamily="34" charset="0"/>
              </a:rPr>
              <a:t>Methodology and Tools Applied in the course of Training Needs Analysis</a:t>
            </a:r>
            <a:endParaRPr lang="en-US" sz="2800" b="1" dirty="0">
              <a:effectLst>
                <a:outerShdw blurRad="38100" dist="38100" dir="2700000" algn="tl">
                  <a:srgbClr val="000000">
                    <a:alpha val="43137"/>
                  </a:srgbClr>
                </a:outerShdw>
              </a:effectLst>
              <a:latin typeface="Calibri Light" panose="020F0302020204030204" pitchFamily="34" charset="0"/>
              <a:cs typeface="Calibri Light" panose="020F0302020204030204" pitchFamily="34" charset="0"/>
            </a:endParaRPr>
          </a:p>
        </p:txBody>
      </p:sp>
      <p:sp>
        <p:nvSpPr>
          <p:cNvPr id="3" name="Subtitle 2">
            <a:extLst>
              <a:ext uri="{FF2B5EF4-FFF2-40B4-BE49-F238E27FC236}">
                <a16:creationId xmlns:a16="http://schemas.microsoft.com/office/drawing/2014/main" id="{9B14B86D-D2CF-442C-9567-84712C663C56}"/>
              </a:ext>
            </a:extLst>
          </p:cNvPr>
          <p:cNvSpPr>
            <a:spLocks noGrp="1"/>
          </p:cNvSpPr>
          <p:nvPr>
            <p:ph type="subTitle" idx="1"/>
          </p:nvPr>
        </p:nvSpPr>
        <p:spPr>
          <a:xfrm>
            <a:off x="269522" y="1535636"/>
            <a:ext cx="8694966" cy="4629668"/>
          </a:xfrm>
        </p:spPr>
        <p:txBody>
          <a:bodyPr>
            <a:normAutofit/>
          </a:bodyPr>
          <a:lstStyle/>
          <a:p>
            <a:pPr algn="l">
              <a:lnSpc>
                <a:spcPct val="150000"/>
              </a:lnSpc>
              <a:spcBef>
                <a:spcPts val="0"/>
              </a:spcBef>
            </a:pPr>
            <a:r>
              <a:rPr lang="en-US" sz="28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The questionnaire was developed to carry out the TNA. Since the TNA focused on assessing the development of universal and general skills, the questionnaire was focused accordingly</a:t>
            </a:r>
            <a:r>
              <a:rPr lang="ru-RU" sz="28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a:t>
            </a:r>
          </a:p>
          <a:p>
            <a:pPr algn="l">
              <a:lnSpc>
                <a:spcPct val="150000"/>
              </a:lnSpc>
              <a:spcBef>
                <a:spcPts val="0"/>
              </a:spcBef>
            </a:pPr>
            <a:r>
              <a:rPr lang="en-US" sz="28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In addition, we added series of questions on general knowledge related to the overall coverage of the IVET activities.</a:t>
            </a:r>
            <a:endParaRPr lang="en-US" sz="2800" dirty="0">
              <a:solidFill>
                <a:schemeClr val="tx1"/>
              </a:solidFill>
              <a:latin typeface="Arial" panose="020B0604020202020204" pitchFamily="34" charset="0"/>
            </a:endParaRPr>
          </a:p>
        </p:txBody>
      </p:sp>
      <p:sp>
        <p:nvSpPr>
          <p:cNvPr id="4"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a:t>
            </a:r>
            <a:r>
              <a:rPr lang="en-GB" sz="1200" b="1" dirty="0" smtClean="0">
                <a:solidFill>
                  <a:srgbClr val="000066"/>
                </a:solidFill>
              </a:rPr>
              <a:t>is funded by the EU</a:t>
            </a:r>
            <a:r>
              <a:rPr lang="bg-BG" dirty="0" smtClean="0">
                <a:solidFill>
                  <a:srgbClr val="000066"/>
                </a:solidFill>
                <a:latin typeface="Arial" charset="0"/>
              </a:rPr>
              <a:t> </a:t>
            </a:r>
            <a:endParaRPr lang="bg-BG" dirty="0">
              <a:solidFill>
                <a:prstClr val="black"/>
              </a:solidFill>
              <a:latin typeface="Arial" charset="0"/>
            </a:endParaRPr>
          </a:p>
        </p:txBody>
      </p:sp>
    </p:spTree>
    <p:extLst>
      <p:ext uri="{BB962C8B-B14F-4D97-AF65-F5344CB8AC3E}">
        <p14:creationId xmlns:p14="http://schemas.microsoft.com/office/powerpoint/2010/main" val="1114677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16490-2BEE-4D2D-A95B-22E12F0320D4}"/>
              </a:ext>
            </a:extLst>
          </p:cNvPr>
          <p:cNvSpPr>
            <a:spLocks noGrp="1"/>
          </p:cNvSpPr>
          <p:nvPr>
            <p:ph type="ctrTitle"/>
          </p:nvPr>
        </p:nvSpPr>
        <p:spPr>
          <a:xfrm>
            <a:off x="2159732" y="205829"/>
            <a:ext cx="4824536" cy="1080121"/>
          </a:xfrm>
        </p:spPr>
        <p:txBody>
          <a:bodyPr>
            <a:normAutofit/>
          </a:bodyPr>
          <a:lstStyle/>
          <a:p>
            <a:r>
              <a:rPr lang="en-US" sz="2800" b="1" dirty="0" smtClean="0">
                <a:latin typeface="Arial" panose="020B0604020202020204" pitchFamily="34" charset="0"/>
                <a:cs typeface="Arial" panose="020B0604020202020204" pitchFamily="34" charset="0"/>
              </a:rPr>
              <a:t>Questionnaire consisted of the following sections</a:t>
            </a:r>
            <a:endParaRPr lang="en-US" sz="2800" b="1" dirty="0">
              <a:latin typeface="Arial" panose="020B0604020202020204" pitchFamily="34" charset="0"/>
              <a:cs typeface="Arial" panose="020B0604020202020204" pitchFamily="34" charset="0"/>
            </a:endParaRPr>
          </a:p>
        </p:txBody>
      </p:sp>
      <p:sp>
        <p:nvSpPr>
          <p:cNvPr id="3" name="Subtitle 2">
            <a:extLst>
              <a:ext uri="{FF2B5EF4-FFF2-40B4-BE49-F238E27FC236}">
                <a16:creationId xmlns:a16="http://schemas.microsoft.com/office/drawing/2014/main" id="{9B14B86D-D2CF-442C-9567-84712C663C56}"/>
              </a:ext>
            </a:extLst>
          </p:cNvPr>
          <p:cNvSpPr>
            <a:spLocks noGrp="1"/>
          </p:cNvSpPr>
          <p:nvPr>
            <p:ph type="subTitle" idx="1"/>
          </p:nvPr>
        </p:nvSpPr>
        <p:spPr>
          <a:xfrm>
            <a:off x="269522" y="1412776"/>
            <a:ext cx="8604956" cy="4608512"/>
          </a:xfrm>
        </p:spPr>
        <p:txBody>
          <a:bodyPr>
            <a:normAutofit lnSpcReduction="10000"/>
          </a:bodyPr>
          <a:lstStyle/>
          <a:p>
            <a:pPr marL="514350" indent="-514350" algn="l">
              <a:lnSpc>
                <a:spcPct val="107000"/>
              </a:lnSpc>
              <a:spcBef>
                <a:spcPts val="0"/>
              </a:spcBef>
              <a:buFont typeface="+mj-lt"/>
              <a:buAutoNum type="arabicPeriod"/>
            </a:pPr>
            <a:r>
              <a:rPr lang="en-US" sz="28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General knowledge </a:t>
            </a:r>
            <a:r>
              <a:rPr lang="ru-RU" sz="28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a:t>
            </a:r>
            <a:r>
              <a:rPr lang="en-US" sz="28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matters related to the interaction with other people and groups of people</a:t>
            </a:r>
            <a:r>
              <a:rPr lang="ru-RU" sz="28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a:t>
            </a:r>
          </a:p>
          <a:p>
            <a:pPr marL="514350" indent="-514350" algn="l">
              <a:lnSpc>
                <a:spcPct val="107000"/>
              </a:lnSpc>
              <a:spcBef>
                <a:spcPts val="0"/>
              </a:spcBef>
              <a:buFont typeface="+mj-lt"/>
              <a:buAutoNum type="arabicPeriod"/>
            </a:pPr>
            <a:r>
              <a:rPr lang="en-US" sz="2800" dirty="0" smtClean="0">
                <a:solidFill>
                  <a:schemeClr val="tx1"/>
                </a:solidFill>
                <a:latin typeface="Arial" panose="020B0604020202020204" pitchFamily="34" charset="0"/>
              </a:rPr>
              <a:t>General personal skills</a:t>
            </a:r>
            <a:r>
              <a:rPr lang="ru-RU" sz="2800" dirty="0" smtClean="0">
                <a:solidFill>
                  <a:schemeClr val="tx1"/>
                </a:solidFill>
                <a:latin typeface="Arial" panose="020B0604020202020204" pitchFamily="34" charset="0"/>
              </a:rPr>
              <a:t>:</a:t>
            </a:r>
          </a:p>
          <a:p>
            <a:pPr marL="514350" indent="-514350" algn="l">
              <a:lnSpc>
                <a:spcPct val="107000"/>
              </a:lnSpc>
              <a:spcBef>
                <a:spcPts val="0"/>
              </a:spcBef>
              <a:buFont typeface="+mj-lt"/>
              <a:buAutoNum type="arabicPeriod"/>
            </a:pPr>
            <a:r>
              <a:rPr lang="ru-RU" sz="2800" dirty="0" smtClean="0">
                <a:solidFill>
                  <a:schemeClr val="tx1"/>
                </a:solidFill>
                <a:latin typeface="Arial" panose="020B0604020202020204" pitchFamily="34" charset="0"/>
              </a:rPr>
              <a:t> </a:t>
            </a:r>
            <a:r>
              <a:rPr lang="en-US" sz="2800" dirty="0" smtClean="0">
                <a:solidFill>
                  <a:schemeClr val="tx1"/>
                </a:solidFill>
                <a:latin typeface="Arial" panose="020B0604020202020204" pitchFamily="34" charset="0"/>
              </a:rPr>
              <a:t>Relations / Individual style</a:t>
            </a:r>
            <a:endParaRPr lang="ru-RU" sz="2800" dirty="0" smtClean="0">
              <a:solidFill>
                <a:schemeClr val="tx1"/>
              </a:solidFill>
              <a:latin typeface="Arial" panose="020B0604020202020204" pitchFamily="34" charset="0"/>
            </a:endParaRPr>
          </a:p>
          <a:p>
            <a:pPr marL="514350" indent="-514350" algn="l">
              <a:lnSpc>
                <a:spcPct val="107000"/>
              </a:lnSpc>
              <a:spcBef>
                <a:spcPts val="0"/>
              </a:spcBef>
              <a:buFont typeface="+mj-lt"/>
              <a:buAutoNum type="arabicPeriod"/>
            </a:pPr>
            <a:r>
              <a:rPr lang="en-US" sz="2800" dirty="0" smtClean="0">
                <a:solidFill>
                  <a:schemeClr val="tx1"/>
                </a:solidFill>
                <a:latin typeface="Arial" panose="020B0604020202020204" pitchFamily="34" charset="0"/>
              </a:rPr>
              <a:t>Special features </a:t>
            </a:r>
            <a:r>
              <a:rPr lang="ru-RU" sz="2800" dirty="0" smtClean="0">
                <a:solidFill>
                  <a:schemeClr val="tx1"/>
                </a:solidFill>
                <a:latin typeface="Arial" panose="020B0604020202020204" pitchFamily="34" charset="0"/>
              </a:rPr>
              <a:t>:</a:t>
            </a:r>
          </a:p>
          <a:p>
            <a:pPr marL="514350" indent="-514350" algn="l">
              <a:lnSpc>
                <a:spcPct val="107000"/>
              </a:lnSpc>
              <a:spcBef>
                <a:spcPts val="0"/>
              </a:spcBef>
              <a:buFont typeface="+mj-lt"/>
              <a:buAutoNum type="arabicPeriod"/>
            </a:pPr>
            <a:r>
              <a:rPr lang="en-US" sz="2800" dirty="0" smtClean="0">
                <a:solidFill>
                  <a:schemeClr val="tx1"/>
                </a:solidFill>
                <a:latin typeface="Arial" panose="020B0604020202020204" pitchFamily="34" charset="0"/>
              </a:rPr>
              <a:t>Knowledge and skills related to the IVET System’s management and its administration at central level</a:t>
            </a:r>
            <a:endParaRPr lang="ru-RU" sz="2800" dirty="0" smtClean="0">
              <a:solidFill>
                <a:schemeClr val="tx1"/>
              </a:solidFill>
              <a:latin typeface="Arial" panose="020B0604020202020204" pitchFamily="34" charset="0"/>
            </a:endParaRPr>
          </a:p>
          <a:p>
            <a:pPr marL="514350" indent="-514350" algn="l">
              <a:lnSpc>
                <a:spcPct val="107000"/>
              </a:lnSpc>
              <a:spcBef>
                <a:spcPts val="0"/>
              </a:spcBef>
              <a:buFont typeface="+mj-lt"/>
              <a:buAutoNum type="arabicPeriod"/>
            </a:pPr>
            <a:r>
              <a:rPr lang="en-US" sz="2800" dirty="0" smtClean="0">
                <a:solidFill>
                  <a:schemeClr val="tx1"/>
                </a:solidFill>
                <a:latin typeface="Arial" panose="020B0604020202020204" pitchFamily="34" charset="0"/>
              </a:rPr>
              <a:t>Managers’ knowledge and skills </a:t>
            </a:r>
            <a:r>
              <a:rPr lang="ru-RU" sz="2800" dirty="0" smtClean="0">
                <a:solidFill>
                  <a:schemeClr val="tx1"/>
                </a:solidFill>
                <a:latin typeface="Arial" panose="020B0604020202020204" pitchFamily="34" charset="0"/>
              </a:rPr>
              <a:t>:</a:t>
            </a:r>
          </a:p>
          <a:p>
            <a:pPr algn="l">
              <a:lnSpc>
                <a:spcPct val="107000"/>
              </a:lnSpc>
              <a:spcBef>
                <a:spcPts val="0"/>
              </a:spcBef>
            </a:pPr>
            <a:endParaRPr lang="en-US" sz="2800" dirty="0">
              <a:solidFill>
                <a:schemeClr val="tx1"/>
              </a:solidFill>
              <a:latin typeface="Arial" panose="020B0604020202020204" pitchFamily="34" charset="0"/>
            </a:endParaRPr>
          </a:p>
        </p:txBody>
      </p:sp>
      <p:sp>
        <p:nvSpPr>
          <p:cNvPr id="4"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a:t>
            </a:r>
            <a:r>
              <a:rPr lang="en-GB" sz="1200" b="1" dirty="0" smtClean="0">
                <a:solidFill>
                  <a:srgbClr val="000066"/>
                </a:solidFill>
              </a:rPr>
              <a:t>is funded by the EU</a:t>
            </a:r>
            <a:r>
              <a:rPr lang="bg-BG" dirty="0" smtClean="0">
                <a:solidFill>
                  <a:srgbClr val="000066"/>
                </a:solidFill>
                <a:latin typeface="Arial" charset="0"/>
              </a:rPr>
              <a:t> </a:t>
            </a:r>
            <a:endParaRPr lang="bg-BG" dirty="0">
              <a:solidFill>
                <a:prstClr val="black"/>
              </a:solidFill>
              <a:latin typeface="Arial" charset="0"/>
            </a:endParaRPr>
          </a:p>
        </p:txBody>
      </p:sp>
    </p:spTree>
    <p:extLst>
      <p:ext uri="{BB962C8B-B14F-4D97-AF65-F5344CB8AC3E}">
        <p14:creationId xmlns:p14="http://schemas.microsoft.com/office/powerpoint/2010/main" val="354649267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16490-2BEE-4D2D-A95B-22E12F0320D4}"/>
              </a:ext>
            </a:extLst>
          </p:cNvPr>
          <p:cNvSpPr>
            <a:spLocks noGrp="1"/>
          </p:cNvSpPr>
          <p:nvPr>
            <p:ph type="ctrTitle"/>
          </p:nvPr>
        </p:nvSpPr>
        <p:spPr>
          <a:xfrm>
            <a:off x="2339752" y="188639"/>
            <a:ext cx="4824536" cy="1346997"/>
          </a:xfrm>
        </p:spPr>
        <p:txBody>
          <a:bodyPr>
            <a:normAutofit/>
          </a:bodyPr>
          <a:lstStyle/>
          <a:p>
            <a:r>
              <a:rPr lang="en-US" sz="2800" b="1" dirty="0" smtClean="0">
                <a:latin typeface="Arial" panose="020B0604020202020204" pitchFamily="34" charset="0"/>
                <a:cs typeface="Arial" panose="020B0604020202020204" pitchFamily="34" charset="0"/>
              </a:rPr>
              <a:t>Conclusions and Results</a:t>
            </a:r>
            <a:endParaRPr lang="en-US" sz="2800" b="1" dirty="0">
              <a:latin typeface="Arial" panose="020B0604020202020204" pitchFamily="34" charset="0"/>
              <a:cs typeface="Arial" panose="020B0604020202020204" pitchFamily="34" charset="0"/>
            </a:endParaRPr>
          </a:p>
        </p:txBody>
      </p:sp>
      <p:sp>
        <p:nvSpPr>
          <p:cNvPr id="3" name="Subtitle 2">
            <a:extLst>
              <a:ext uri="{FF2B5EF4-FFF2-40B4-BE49-F238E27FC236}">
                <a16:creationId xmlns:a16="http://schemas.microsoft.com/office/drawing/2014/main" id="{9B14B86D-D2CF-442C-9567-84712C663C56}"/>
              </a:ext>
            </a:extLst>
          </p:cNvPr>
          <p:cNvSpPr>
            <a:spLocks noGrp="1"/>
          </p:cNvSpPr>
          <p:nvPr>
            <p:ph type="subTitle" idx="1"/>
          </p:nvPr>
        </p:nvSpPr>
        <p:spPr>
          <a:xfrm>
            <a:off x="269522" y="1554472"/>
            <a:ext cx="8604956" cy="4394808"/>
          </a:xfrm>
        </p:spPr>
        <p:txBody>
          <a:bodyPr>
            <a:normAutofit/>
          </a:bodyPr>
          <a:lstStyle/>
          <a:p>
            <a:pPr algn="l">
              <a:lnSpc>
                <a:spcPct val="107000"/>
              </a:lnSpc>
              <a:spcBef>
                <a:spcPts val="0"/>
              </a:spcBef>
            </a:pPr>
            <a:r>
              <a:rPr lang="en-US" sz="2800" b="1"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Annex I </a:t>
            </a:r>
            <a:r>
              <a:rPr lang="en-US" sz="28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of this Report contains all results of the TNA with breakdown on every respondent</a:t>
            </a:r>
            <a:r>
              <a:rPr lang="ru-RU" sz="2800" b="1"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a:t>
            </a:r>
            <a:r>
              <a:rPr lang="ru-RU" sz="28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a:t>
            </a:r>
          </a:p>
          <a:p>
            <a:pPr algn="l">
              <a:lnSpc>
                <a:spcPct val="107000"/>
              </a:lnSpc>
              <a:spcBef>
                <a:spcPts val="0"/>
              </a:spcBef>
            </a:pPr>
            <a:r>
              <a:rPr lang="en-US" sz="28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Subsequent section contains main conclusions and results</a:t>
            </a:r>
            <a:r>
              <a:rPr lang="ru-RU" sz="28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a:t>
            </a:r>
          </a:p>
          <a:p>
            <a:pPr algn="l">
              <a:lnSpc>
                <a:spcPct val="107000"/>
              </a:lnSpc>
              <a:spcBef>
                <a:spcPts val="0"/>
              </a:spcBef>
            </a:pPr>
            <a:endParaRPr lang="en-US" sz="2800" dirty="0" smtClean="0">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algn="l">
              <a:lnSpc>
                <a:spcPct val="107000"/>
              </a:lnSpc>
              <a:spcBef>
                <a:spcPts val="0"/>
              </a:spcBef>
            </a:pPr>
            <a:r>
              <a:rPr lang="en-US" sz="28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Summary of results is given in the following table in the order of importance of various topics</a:t>
            </a:r>
            <a:r>
              <a:rPr lang="ru-RU" sz="28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a:t>
            </a:r>
            <a:endParaRPr lang="en-US" sz="2800" dirty="0">
              <a:solidFill>
                <a:schemeClr val="tx1"/>
              </a:solidFill>
              <a:latin typeface="Arial" panose="020B0604020202020204" pitchFamily="34" charset="0"/>
            </a:endParaRPr>
          </a:p>
        </p:txBody>
      </p:sp>
      <p:sp>
        <p:nvSpPr>
          <p:cNvPr id="4"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a:t>
            </a:r>
            <a:r>
              <a:rPr lang="en-GB" sz="1200" b="1" dirty="0" smtClean="0">
                <a:solidFill>
                  <a:srgbClr val="000066"/>
                </a:solidFill>
              </a:rPr>
              <a:t>is funded by the EU</a:t>
            </a:r>
            <a:r>
              <a:rPr lang="bg-BG" dirty="0" smtClean="0">
                <a:solidFill>
                  <a:srgbClr val="000066"/>
                </a:solidFill>
                <a:latin typeface="Arial" charset="0"/>
              </a:rPr>
              <a:t> </a:t>
            </a:r>
            <a:endParaRPr lang="bg-BG" dirty="0">
              <a:solidFill>
                <a:prstClr val="black"/>
              </a:solidFill>
              <a:latin typeface="Arial" charset="0"/>
            </a:endParaRPr>
          </a:p>
        </p:txBody>
      </p:sp>
    </p:spTree>
    <p:extLst>
      <p:ext uri="{BB962C8B-B14F-4D97-AF65-F5344CB8AC3E}">
        <p14:creationId xmlns:p14="http://schemas.microsoft.com/office/powerpoint/2010/main" val="383701852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16490-2BEE-4D2D-A95B-22E12F0320D4}"/>
              </a:ext>
            </a:extLst>
          </p:cNvPr>
          <p:cNvSpPr>
            <a:spLocks noGrp="1"/>
          </p:cNvSpPr>
          <p:nvPr>
            <p:ph type="ctrTitle"/>
          </p:nvPr>
        </p:nvSpPr>
        <p:spPr>
          <a:xfrm>
            <a:off x="2339752" y="188639"/>
            <a:ext cx="4824536" cy="792089"/>
          </a:xfrm>
        </p:spPr>
        <p:txBody>
          <a:bodyPr>
            <a:normAutofit/>
          </a:bodyPr>
          <a:lstStyle/>
          <a:p>
            <a:r>
              <a:rPr lang="en-US" sz="2800" b="1" dirty="0" smtClean="0">
                <a:latin typeface="Arial" panose="020B0604020202020204" pitchFamily="34" charset="0"/>
                <a:cs typeface="Arial" panose="020B0604020202020204" pitchFamily="34" charset="0"/>
              </a:rPr>
              <a:t>Conclusions and Results</a:t>
            </a:r>
            <a:endParaRPr lang="en-US" sz="2800" b="1" dirty="0">
              <a:latin typeface="Arial" panose="020B0604020202020204" pitchFamily="34" charset="0"/>
              <a:cs typeface="Arial" panose="020B0604020202020204" pitchFamily="34" charset="0"/>
            </a:endParaRPr>
          </a:p>
        </p:txBody>
      </p:sp>
      <p:sp>
        <p:nvSpPr>
          <p:cNvPr id="3" name="Subtitle 2">
            <a:extLst>
              <a:ext uri="{FF2B5EF4-FFF2-40B4-BE49-F238E27FC236}">
                <a16:creationId xmlns:a16="http://schemas.microsoft.com/office/drawing/2014/main" id="{9B14B86D-D2CF-442C-9567-84712C663C56}"/>
              </a:ext>
            </a:extLst>
          </p:cNvPr>
          <p:cNvSpPr>
            <a:spLocks noGrp="1"/>
          </p:cNvSpPr>
          <p:nvPr>
            <p:ph type="subTitle" idx="1"/>
          </p:nvPr>
        </p:nvSpPr>
        <p:spPr>
          <a:xfrm>
            <a:off x="269522" y="1196752"/>
            <a:ext cx="8604956" cy="4824536"/>
          </a:xfrm>
        </p:spPr>
        <p:txBody>
          <a:bodyPr>
            <a:normAutofit/>
          </a:bodyPr>
          <a:lstStyle/>
          <a:p>
            <a:pPr algn="l">
              <a:lnSpc>
                <a:spcPct val="107000"/>
              </a:lnSpc>
              <a:spcBef>
                <a:spcPts val="0"/>
              </a:spcBef>
            </a:pPr>
            <a:r>
              <a:rPr lang="ru-RU" sz="28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a)</a:t>
            </a:r>
            <a:r>
              <a:rPr lang="en-US" sz="28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a:t>
            </a:r>
            <a:r>
              <a:rPr lang="ru-RU"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9 </a:t>
            </a:r>
            <a:r>
              <a:rPr lang="en-US"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out of </a:t>
            </a:r>
            <a:r>
              <a:rPr lang="ru-RU"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10 </a:t>
            </a:r>
            <a:r>
              <a:rPr lang="en-US"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topics indicated by all staff as the most important refer to general personal skills and relations</a:t>
            </a:r>
            <a:r>
              <a:rPr lang="ru-RU"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a:t>
            </a:r>
            <a:r>
              <a:rPr lang="en-US"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Mentioned skills and relations could be divided into 2 parts</a:t>
            </a:r>
            <a:r>
              <a:rPr lang="ru-RU"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a:t>
            </a:r>
            <a:endParaRPr lang="ru-RU" sz="2200"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marL="342900" indent="-342900" algn="l">
              <a:lnSpc>
                <a:spcPct val="107000"/>
              </a:lnSpc>
              <a:spcBef>
                <a:spcPts val="0"/>
              </a:spcBef>
              <a:buFont typeface="Arial" panose="020B0604020202020204" pitchFamily="34" charset="0"/>
              <a:buChar char="•"/>
            </a:pPr>
            <a:r>
              <a:rPr lang="en-US"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Skills that could be improved through training on specific technique</a:t>
            </a:r>
            <a:r>
              <a:rPr lang="ru-RU"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a:t>
            </a:r>
            <a:r>
              <a:rPr lang="en-US"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written and verbal presentations, information presenting and negotiation skills </a:t>
            </a:r>
            <a:r>
              <a:rPr lang="ru-RU"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a:t>
            </a:r>
            <a:r>
              <a:rPr lang="en-US"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that could be also referred to the group of skills mentioned below</a:t>
            </a:r>
            <a:r>
              <a:rPr lang="ru-RU"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a:t>
            </a:r>
            <a:endParaRPr lang="ru-RU" sz="2200"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marL="342900" indent="-342900" algn="l">
              <a:lnSpc>
                <a:spcPct val="107000"/>
              </a:lnSpc>
              <a:spcBef>
                <a:spcPts val="0"/>
              </a:spcBef>
              <a:buFont typeface="Arial" panose="020B0604020202020204" pitchFamily="34" charset="0"/>
              <a:buChar char="•"/>
            </a:pPr>
            <a:r>
              <a:rPr lang="en-US"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Basic skills that could be improved through training, mentorship and introduction of new approaches to works, such as innovations, team work, professionalism, self-development, result-orientation, flexibility and negotiation skills </a:t>
            </a:r>
            <a:r>
              <a:rPr lang="ru-RU"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a:t>
            </a:r>
            <a:r>
              <a:rPr lang="en-US" sz="2200" dirty="0">
                <a:solidFill>
                  <a:schemeClr val="tx1"/>
                </a:solidFill>
                <a:latin typeface="Arial" panose="020B0604020202020204" pitchFamily="34" charset="0"/>
                <a:ea typeface="Times New Roman" panose="02020603050405020304" pitchFamily="18" charset="0"/>
                <a:cs typeface="Arial" panose="020B0604020202020204" pitchFamily="34" charset="0"/>
              </a:rPr>
              <a:t>that could be also referred to the group of skills mentioned below</a:t>
            </a:r>
            <a:r>
              <a:rPr lang="ru-RU"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a:t>
            </a:r>
            <a:endParaRPr lang="ru-RU" sz="2200"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algn="l">
              <a:lnSpc>
                <a:spcPct val="107000"/>
              </a:lnSpc>
              <a:spcBef>
                <a:spcPts val="0"/>
              </a:spcBef>
            </a:pPr>
            <a:endParaRPr lang="ru-RU" sz="2800"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p:txBody>
      </p:sp>
      <p:sp>
        <p:nvSpPr>
          <p:cNvPr id="4"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a:t>
            </a:r>
            <a:r>
              <a:rPr lang="en-GB" sz="1200" b="1" dirty="0" smtClean="0">
                <a:solidFill>
                  <a:srgbClr val="000066"/>
                </a:solidFill>
              </a:rPr>
              <a:t>is funded by the EU</a:t>
            </a:r>
            <a:r>
              <a:rPr lang="bg-BG" dirty="0" smtClean="0">
                <a:solidFill>
                  <a:srgbClr val="000066"/>
                </a:solidFill>
                <a:latin typeface="Arial" charset="0"/>
              </a:rPr>
              <a:t> </a:t>
            </a:r>
            <a:endParaRPr lang="bg-BG" dirty="0">
              <a:solidFill>
                <a:prstClr val="black"/>
              </a:solidFill>
              <a:latin typeface="Arial" charset="0"/>
            </a:endParaRPr>
          </a:p>
        </p:txBody>
      </p:sp>
    </p:spTree>
    <p:extLst>
      <p:ext uri="{BB962C8B-B14F-4D97-AF65-F5344CB8AC3E}">
        <p14:creationId xmlns:p14="http://schemas.microsoft.com/office/powerpoint/2010/main" val="10985764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16490-2BEE-4D2D-A95B-22E12F0320D4}"/>
              </a:ext>
            </a:extLst>
          </p:cNvPr>
          <p:cNvSpPr>
            <a:spLocks noGrp="1"/>
          </p:cNvSpPr>
          <p:nvPr>
            <p:ph type="ctrTitle"/>
          </p:nvPr>
        </p:nvSpPr>
        <p:spPr>
          <a:xfrm>
            <a:off x="2339752" y="188639"/>
            <a:ext cx="4824536" cy="792089"/>
          </a:xfrm>
        </p:spPr>
        <p:txBody>
          <a:bodyPr>
            <a:normAutofit/>
          </a:bodyPr>
          <a:lstStyle/>
          <a:p>
            <a:r>
              <a:rPr lang="en-US" sz="2800" b="1" dirty="0" smtClean="0">
                <a:latin typeface="Arial" panose="020B0604020202020204" pitchFamily="34" charset="0"/>
                <a:cs typeface="Arial" panose="020B0604020202020204" pitchFamily="34" charset="0"/>
              </a:rPr>
              <a:t>Conclusions and Results</a:t>
            </a:r>
            <a:endParaRPr lang="en-US" sz="2800" b="1" dirty="0">
              <a:latin typeface="Arial" panose="020B0604020202020204" pitchFamily="34" charset="0"/>
              <a:cs typeface="Arial" panose="020B0604020202020204" pitchFamily="34" charset="0"/>
            </a:endParaRPr>
          </a:p>
        </p:txBody>
      </p:sp>
      <p:sp>
        <p:nvSpPr>
          <p:cNvPr id="3" name="Subtitle 2">
            <a:extLst>
              <a:ext uri="{FF2B5EF4-FFF2-40B4-BE49-F238E27FC236}">
                <a16:creationId xmlns:a16="http://schemas.microsoft.com/office/drawing/2014/main" id="{9B14B86D-D2CF-442C-9567-84712C663C56}"/>
              </a:ext>
            </a:extLst>
          </p:cNvPr>
          <p:cNvSpPr>
            <a:spLocks noGrp="1"/>
          </p:cNvSpPr>
          <p:nvPr>
            <p:ph type="subTitle" idx="1"/>
          </p:nvPr>
        </p:nvSpPr>
        <p:spPr>
          <a:xfrm>
            <a:off x="269522" y="1844824"/>
            <a:ext cx="8604956" cy="4176464"/>
          </a:xfrm>
        </p:spPr>
        <p:txBody>
          <a:bodyPr>
            <a:normAutofit/>
          </a:bodyPr>
          <a:lstStyle/>
          <a:p>
            <a:pPr algn="just">
              <a:lnSpc>
                <a:spcPct val="150000"/>
              </a:lnSpc>
              <a:spcBef>
                <a:spcPts val="0"/>
              </a:spcBef>
            </a:pPr>
            <a:r>
              <a:rPr lang="ru-RU"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b)</a:t>
            </a:r>
            <a:r>
              <a:rPr lang="en-US"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With regard to corresponding technical knowledge and skills, the center of list includes only 3 of those </a:t>
            </a:r>
            <a:r>
              <a:rPr lang="ru-RU"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a:t>
            </a:r>
            <a:r>
              <a:rPr lang="en-US"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“knowledge on vocational education and training”, “project management skills” and “basic IT skills”</a:t>
            </a:r>
            <a:r>
              <a:rPr lang="ru-RU"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a:t>
            </a:r>
            <a:r>
              <a:rPr lang="en-US"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while other appropriate knowledge and skills are included in the lower third of the rating list</a:t>
            </a:r>
            <a:r>
              <a:rPr lang="ru-RU"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a:t>
            </a:r>
            <a:r>
              <a:rPr lang="en-US"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This proves that personnel as a whole, and managers believe that overall level of technical knowledge and skills of the staff is sufficient</a:t>
            </a:r>
            <a:r>
              <a:rPr lang="ru-RU"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a:t>
            </a:r>
            <a:endParaRPr lang="ru-RU" sz="2800"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p:txBody>
      </p:sp>
      <p:sp>
        <p:nvSpPr>
          <p:cNvPr id="4"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a:t>
            </a:r>
            <a:r>
              <a:rPr lang="en-GB" sz="1200" b="1" dirty="0" smtClean="0">
                <a:solidFill>
                  <a:srgbClr val="000066"/>
                </a:solidFill>
              </a:rPr>
              <a:t>is funded by the EU</a:t>
            </a:r>
            <a:r>
              <a:rPr lang="bg-BG" dirty="0" smtClean="0">
                <a:solidFill>
                  <a:srgbClr val="000066"/>
                </a:solidFill>
                <a:latin typeface="Arial" charset="0"/>
              </a:rPr>
              <a:t> </a:t>
            </a:r>
            <a:endParaRPr lang="bg-BG" dirty="0">
              <a:solidFill>
                <a:prstClr val="black"/>
              </a:solidFill>
              <a:latin typeface="Arial" charset="0"/>
            </a:endParaRPr>
          </a:p>
        </p:txBody>
      </p:sp>
    </p:spTree>
    <p:extLst>
      <p:ext uri="{BB962C8B-B14F-4D97-AF65-F5344CB8AC3E}">
        <p14:creationId xmlns:p14="http://schemas.microsoft.com/office/powerpoint/2010/main" val="11245133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B16490-2BEE-4D2D-A95B-22E12F0320D4}"/>
              </a:ext>
            </a:extLst>
          </p:cNvPr>
          <p:cNvSpPr>
            <a:spLocks noGrp="1"/>
          </p:cNvSpPr>
          <p:nvPr>
            <p:ph type="ctrTitle"/>
          </p:nvPr>
        </p:nvSpPr>
        <p:spPr>
          <a:xfrm>
            <a:off x="2339752" y="188639"/>
            <a:ext cx="4824536" cy="792089"/>
          </a:xfrm>
        </p:spPr>
        <p:txBody>
          <a:bodyPr>
            <a:normAutofit/>
          </a:bodyPr>
          <a:lstStyle/>
          <a:p>
            <a:r>
              <a:rPr lang="en-US" sz="2800" b="1" dirty="0" smtClean="0">
                <a:latin typeface="Arial" panose="020B0604020202020204" pitchFamily="34" charset="0"/>
                <a:cs typeface="Arial" panose="020B0604020202020204" pitchFamily="34" charset="0"/>
              </a:rPr>
              <a:t>Conclusions and Results</a:t>
            </a:r>
            <a:endParaRPr lang="en-US" sz="2800" b="1" dirty="0">
              <a:latin typeface="Arial" panose="020B0604020202020204" pitchFamily="34" charset="0"/>
              <a:cs typeface="Arial" panose="020B0604020202020204" pitchFamily="34" charset="0"/>
            </a:endParaRPr>
          </a:p>
        </p:txBody>
      </p:sp>
      <p:sp>
        <p:nvSpPr>
          <p:cNvPr id="3" name="Subtitle 2">
            <a:extLst>
              <a:ext uri="{FF2B5EF4-FFF2-40B4-BE49-F238E27FC236}">
                <a16:creationId xmlns:a16="http://schemas.microsoft.com/office/drawing/2014/main" id="{9B14B86D-D2CF-442C-9567-84712C663C56}"/>
              </a:ext>
            </a:extLst>
          </p:cNvPr>
          <p:cNvSpPr>
            <a:spLocks noGrp="1"/>
          </p:cNvSpPr>
          <p:nvPr>
            <p:ph type="subTitle" idx="1"/>
          </p:nvPr>
        </p:nvSpPr>
        <p:spPr>
          <a:xfrm>
            <a:off x="269522" y="1628800"/>
            <a:ext cx="8604956" cy="4464496"/>
          </a:xfrm>
        </p:spPr>
        <p:txBody>
          <a:bodyPr>
            <a:normAutofit/>
          </a:bodyPr>
          <a:lstStyle/>
          <a:p>
            <a:pPr algn="just">
              <a:spcBef>
                <a:spcPts val="0"/>
              </a:spcBef>
            </a:pPr>
            <a:r>
              <a:rPr lang="ru-RU"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c)</a:t>
            </a:r>
            <a:r>
              <a:rPr lang="en-US"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Training needs on 28 topics evaluated by both managing, as well as non-managing staff point at small discrepancies between the 2 groups</a:t>
            </a:r>
            <a:r>
              <a:rPr lang="ru-RU" sz="21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a:t>
            </a:r>
            <a:r>
              <a:rPr lang="en-US" sz="21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Only in number of cases, the difference in rating list is more than 5 points</a:t>
            </a:r>
            <a:r>
              <a:rPr lang="ru-RU" sz="21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a:t>
            </a:r>
            <a:r>
              <a:rPr lang="en-US" sz="21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Thus, “initiative” and “conduct of meetings” were evaluated by managers as of higher importance, than by non-managing staff, whilst “service-orientation” was evaluated by non-managing staff as higher, than evaluation by managing staff</a:t>
            </a:r>
            <a:r>
              <a:rPr lang="ru-RU" sz="21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a:t>
            </a:r>
            <a:r>
              <a:rPr lang="en-US" sz="21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Considering the differences in function between the two categories, such difference is expected</a:t>
            </a:r>
            <a:r>
              <a:rPr lang="ru-RU" sz="21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a:t>
            </a:r>
            <a:r>
              <a:rPr lang="en-US" sz="21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It is more surprising that non-managing staff evaluated the importance of “flexibility” and “conflict resolution” higher, than managing staff</a:t>
            </a:r>
            <a:r>
              <a:rPr lang="ru-RU" sz="21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a:t>
            </a:r>
            <a:r>
              <a:rPr lang="en-US" sz="21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 Considering the fact that differences are insignificant, any training initiative with regard to 28 aforementioned topics, should cover both non-managing, as well as managing staff</a:t>
            </a:r>
            <a:r>
              <a:rPr lang="ru-RU" sz="2200" dirty="0" smtClean="0">
                <a:solidFill>
                  <a:schemeClr val="tx1"/>
                </a:solidFill>
                <a:latin typeface="Arial" panose="020B0604020202020204" pitchFamily="34" charset="0"/>
                <a:ea typeface="Times New Roman" panose="02020603050405020304" pitchFamily="18" charset="0"/>
                <a:cs typeface="Arial" panose="020B0604020202020204" pitchFamily="34" charset="0"/>
              </a:rPr>
              <a:t>.</a:t>
            </a:r>
            <a:endParaRPr lang="ru-RU" sz="2800"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p:txBody>
      </p:sp>
      <p:sp>
        <p:nvSpPr>
          <p:cNvPr id="4" name="Дата 3"/>
          <p:cNvSpPr txBox="1">
            <a:spLocks noGrp="1"/>
          </p:cNvSpPr>
          <p:nvPr/>
        </p:nvSpPr>
        <p:spPr bwMode="auto">
          <a:xfrm>
            <a:off x="1979724" y="6308728"/>
            <a:ext cx="4906863" cy="365125"/>
          </a:xfrm>
          <a:prstGeom prst="rect">
            <a:avLst/>
          </a:prstGeom>
          <a:noFill/>
          <a:ln w="9525">
            <a:noFill/>
            <a:miter lim="800000"/>
            <a:headEnd/>
            <a:tailEnd/>
          </a:ln>
        </p:spPr>
        <p:txBody>
          <a:bodyPr anchor="ctr"/>
          <a:lstStyle/>
          <a:p>
            <a:pPr algn="ctr" fontAlgn="base">
              <a:spcBef>
                <a:spcPct val="0"/>
              </a:spcBef>
              <a:spcAft>
                <a:spcPct val="0"/>
              </a:spcAft>
            </a:pPr>
            <a:r>
              <a:rPr lang="en-GB" sz="1200" b="1" dirty="0">
                <a:solidFill>
                  <a:srgbClr val="000066"/>
                </a:solidFill>
              </a:rPr>
              <a:t>Project </a:t>
            </a:r>
            <a:r>
              <a:rPr lang="en-GB" sz="1200" b="1" dirty="0" smtClean="0">
                <a:solidFill>
                  <a:srgbClr val="000066"/>
                </a:solidFill>
              </a:rPr>
              <a:t>is funded by the EU</a:t>
            </a:r>
            <a:r>
              <a:rPr lang="bg-BG" dirty="0" smtClean="0">
                <a:solidFill>
                  <a:srgbClr val="000066"/>
                </a:solidFill>
                <a:latin typeface="Arial" charset="0"/>
              </a:rPr>
              <a:t> </a:t>
            </a:r>
            <a:endParaRPr lang="bg-BG" dirty="0">
              <a:solidFill>
                <a:prstClr val="black"/>
              </a:solidFill>
              <a:latin typeface="Arial" charset="0"/>
            </a:endParaRPr>
          </a:p>
        </p:txBody>
      </p:sp>
    </p:spTree>
    <p:extLst>
      <p:ext uri="{BB962C8B-B14F-4D97-AF65-F5344CB8AC3E}">
        <p14:creationId xmlns:p14="http://schemas.microsoft.com/office/powerpoint/2010/main" val="180680001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5029</TotalTime>
  <Words>2003</Words>
  <Application>Microsoft Office PowerPoint</Application>
  <PresentationFormat>Экран (4:3)</PresentationFormat>
  <Paragraphs>172</Paragraphs>
  <Slides>20</Slides>
  <Notes>18</Notes>
  <HiddenSlides>0</HiddenSlides>
  <MMClips>0</MMClips>
  <ScaleCrop>false</ScaleCrop>
  <HeadingPairs>
    <vt:vector size="6" baseType="variant">
      <vt:variant>
        <vt:lpstr>Использованные шрифты</vt:lpstr>
      </vt:variant>
      <vt:variant>
        <vt:i4>7</vt:i4>
      </vt:variant>
      <vt:variant>
        <vt:lpstr>Тема</vt:lpstr>
      </vt:variant>
      <vt:variant>
        <vt:i4>3</vt:i4>
      </vt:variant>
      <vt:variant>
        <vt:lpstr>Заголовки слайдов</vt:lpstr>
      </vt:variant>
      <vt:variant>
        <vt:i4>20</vt:i4>
      </vt:variant>
    </vt:vector>
  </HeadingPairs>
  <TitlesOfParts>
    <vt:vector size="30" baseType="lpstr">
      <vt:lpstr>Arial</vt:lpstr>
      <vt:lpstr>Arial Black</vt:lpstr>
      <vt:lpstr>Calibri</vt:lpstr>
      <vt:lpstr>Calibri Light</vt:lpstr>
      <vt:lpstr>Garamond</vt:lpstr>
      <vt:lpstr>Times New Roman</vt:lpstr>
      <vt:lpstr>Wingdings</vt:lpstr>
      <vt:lpstr>Office Theme</vt:lpstr>
      <vt:lpstr>Тема Office</vt:lpstr>
      <vt:lpstr>1_Office Theme</vt:lpstr>
      <vt:lpstr>Technical assistance to the Ministry of Labour, Migration and Employment of Population in the area of in-service teacher training for the initial technical, vocational education and training system  Results of Training Needs Analysis of the Staff of the Department of Initial Vocational Education and Training of the Ministry of Labor, Migration and Employment and its structural subdivisions </vt:lpstr>
      <vt:lpstr>Goals of the TNA</vt:lpstr>
      <vt:lpstr>TNA covered the following subdivisions of the MoLME RT</vt:lpstr>
      <vt:lpstr>Methodology and Tools Applied in the course of Training Needs Analysis</vt:lpstr>
      <vt:lpstr>Questionnaire consisted of the following sections</vt:lpstr>
      <vt:lpstr>Conclusions and Results</vt:lpstr>
      <vt:lpstr>Conclusions and Results</vt:lpstr>
      <vt:lpstr>Conclusions and Results</vt:lpstr>
      <vt:lpstr>Conclusions and Results</vt:lpstr>
      <vt:lpstr>Conclusions and Results</vt:lpstr>
      <vt:lpstr>Conclusions and Results</vt:lpstr>
      <vt:lpstr>Conclusions and Results</vt:lpstr>
      <vt:lpstr>Recommendations for Training</vt:lpstr>
      <vt:lpstr>Recommendations for Training</vt:lpstr>
      <vt:lpstr>Recommendations for Training</vt:lpstr>
      <vt:lpstr>Recommendations for Training</vt:lpstr>
      <vt:lpstr>Recommendations for Training</vt:lpstr>
      <vt:lpstr>Recommendations for Training</vt:lpstr>
      <vt:lpstr>Recommendations for Training</vt:lpstr>
      <vt:lpstr> ТАШАККУР! СПАСИБО! Thank you!    </vt:lpstr>
    </vt:vector>
  </TitlesOfParts>
  <Company>GOPA pqc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GB</dc:creator>
  <cp:lastModifiedBy>Comp</cp:lastModifiedBy>
  <cp:revision>525</cp:revision>
  <cp:lastPrinted>2019-02-04T11:52:44Z</cp:lastPrinted>
  <dcterms:created xsi:type="dcterms:W3CDTF">2012-12-10T20:31:53Z</dcterms:created>
  <dcterms:modified xsi:type="dcterms:W3CDTF">2019-02-11T07:18:26Z</dcterms:modified>
</cp:coreProperties>
</file>