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74" r:id="rId3"/>
    <p:sldMasterId id="2147483777" r:id="rId4"/>
    <p:sldMasterId id="2147483789" r:id="rId5"/>
    <p:sldMasterId id="2147483801" r:id="rId6"/>
    <p:sldMasterId id="2147483813" r:id="rId7"/>
  </p:sldMasterIdLst>
  <p:notesMasterIdLst>
    <p:notesMasterId r:id="rId46"/>
  </p:notesMasterIdLst>
  <p:handoutMasterIdLst>
    <p:handoutMasterId r:id="rId47"/>
  </p:handoutMasterIdLst>
  <p:sldIdLst>
    <p:sldId id="294" r:id="rId8"/>
    <p:sldId id="658" r:id="rId9"/>
    <p:sldId id="548" r:id="rId10"/>
    <p:sldId id="549" r:id="rId11"/>
    <p:sldId id="655" r:id="rId12"/>
    <p:sldId id="803" r:id="rId13"/>
    <p:sldId id="798" r:id="rId14"/>
    <p:sldId id="302" r:id="rId15"/>
    <p:sldId id="432" r:id="rId16"/>
    <p:sldId id="456" r:id="rId17"/>
    <p:sldId id="433" r:id="rId18"/>
    <p:sldId id="458" r:id="rId19"/>
    <p:sldId id="460" r:id="rId20"/>
    <p:sldId id="611" r:id="rId21"/>
    <p:sldId id="802" r:id="rId22"/>
    <p:sldId id="547" r:id="rId23"/>
    <p:sldId id="670" r:id="rId24"/>
    <p:sldId id="666" r:id="rId25"/>
    <p:sldId id="462" r:id="rId26"/>
    <p:sldId id="463" r:id="rId27"/>
    <p:sldId id="464" r:id="rId28"/>
    <p:sldId id="465" r:id="rId29"/>
    <p:sldId id="466" r:id="rId30"/>
    <p:sldId id="467" r:id="rId31"/>
    <p:sldId id="468" r:id="rId32"/>
    <p:sldId id="469" r:id="rId33"/>
    <p:sldId id="470" r:id="rId34"/>
    <p:sldId id="805" r:id="rId35"/>
    <p:sldId id="674" r:id="rId36"/>
    <p:sldId id="690" r:id="rId37"/>
    <p:sldId id="807" r:id="rId38"/>
    <p:sldId id="808" r:id="rId39"/>
    <p:sldId id="796" r:id="rId40"/>
    <p:sldId id="692" r:id="rId41"/>
    <p:sldId id="693" r:id="rId42"/>
    <p:sldId id="809" r:id="rId43"/>
    <p:sldId id="708" r:id="rId44"/>
    <p:sldId id="645" r:id="rId45"/>
  </p:sldIdLst>
  <p:sldSz cx="9144000" cy="6858000" type="screen4x3"/>
  <p:notesSz cx="6735763" cy="9866313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9B741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294" autoAdjust="0"/>
    <p:restoredTop sz="94660"/>
  </p:normalViewPr>
  <p:slideViewPr>
    <p:cSldViewPr>
      <p:cViewPr varScale="1">
        <p:scale>
          <a:sx n="82" d="100"/>
          <a:sy n="82" d="100"/>
        </p:scale>
        <p:origin x="1488" y="11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387"/>
    </p:cViewPr>
  </p:sorterViewPr>
  <p:notesViewPr>
    <p:cSldViewPr>
      <p:cViewPr varScale="1">
        <p:scale>
          <a:sx n="61" d="100"/>
          <a:sy n="61" d="100"/>
        </p:scale>
        <p:origin x="3269" y="43"/>
      </p:cViewPr>
      <p:guideLst>
        <p:guide orient="horz" pos="3107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690784" cy="837568"/>
          </a:xfrm>
          <a:prstGeom prst="rect">
            <a:avLst/>
          </a:prstGeom>
        </p:spPr>
        <p:txBody>
          <a:bodyPr vert="horz" lIns="94858" tIns="47429" rIns="94858" bIns="47429" rtlCol="0"/>
          <a:lstStyle>
            <a:lvl1pPr algn="l">
              <a:defRPr sz="1200"/>
            </a:lvl1pPr>
          </a:lstStyle>
          <a:p>
            <a:r>
              <a:rPr lang="ru-RU" sz="1000" dirty="0"/>
              <a:t>Техническая помощь Министерству труда, миграции и занятости населения в области повышении квалификации преподавателей системы начального профессионального образования и обучения.</a:t>
            </a:r>
            <a:endParaRPr lang="en-US" sz="1000" dirty="0"/>
          </a:p>
          <a:p>
            <a:r>
              <a:rPr lang="ru-RU" sz="1000" dirty="0"/>
              <a:t>(</a:t>
            </a:r>
            <a:r>
              <a:rPr lang="ru-RU" sz="1000" dirty="0" err="1"/>
              <a:t>EuropeAid</a:t>
            </a:r>
            <a:r>
              <a:rPr lang="ru-RU" sz="1000" dirty="0"/>
              <a:t>/137704/DH/SER/TJ/6-Lot2)</a:t>
            </a:r>
            <a:endParaRPr lang="de-DE" sz="10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456113" y="0"/>
            <a:ext cx="1278091" cy="493316"/>
          </a:xfrm>
          <a:prstGeom prst="rect">
            <a:avLst/>
          </a:prstGeom>
        </p:spPr>
        <p:txBody>
          <a:bodyPr vert="horz" lIns="94858" tIns="47429" rIns="94858" bIns="47429" rtlCol="0"/>
          <a:lstStyle>
            <a:lvl1pPr algn="r">
              <a:defRPr sz="1200"/>
            </a:lvl1pPr>
          </a:lstStyle>
          <a:p>
            <a:r>
              <a:rPr lang="ru-RU" sz="1000" dirty="0"/>
              <a:t>Душанбе</a:t>
            </a:r>
          </a:p>
          <a:p>
            <a:r>
              <a:rPr lang="en-US" sz="1000" dirty="0"/>
              <a:t>4</a:t>
            </a:r>
            <a:r>
              <a:rPr lang="bg-BG" sz="1000" dirty="0"/>
              <a:t> декабря 2020</a:t>
            </a:r>
            <a:endParaRPr lang="de-DE" sz="1000" dirty="0"/>
          </a:p>
          <a:p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88490" y="9028744"/>
            <a:ext cx="3726884" cy="701566"/>
          </a:xfrm>
          <a:prstGeom prst="rect">
            <a:avLst/>
          </a:prstGeom>
        </p:spPr>
        <p:txBody>
          <a:bodyPr vert="horz" lIns="94858" tIns="47429" rIns="94858" bIns="47429" rtlCol="0" anchor="b"/>
          <a:lstStyle>
            <a:lvl1pPr algn="l">
              <a:defRPr sz="1200"/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ru-RU" sz="1000" dirty="0"/>
              <a:t>ППКО</a:t>
            </a:r>
            <a:r>
              <a:rPr lang="en-US" sz="1000" dirty="0"/>
              <a:t> 1 – </a:t>
            </a:r>
            <a:r>
              <a:rPr lang="ru-RU" sz="1000" dirty="0"/>
              <a:t>ЛОТ</a:t>
            </a:r>
            <a:r>
              <a:rPr lang="en-US" sz="1000" dirty="0"/>
              <a:t> 2 </a:t>
            </a:r>
            <a:r>
              <a:rPr lang="ru-RU" sz="1000" dirty="0"/>
              <a:t>Руководящий Комитет Проекта, встреча 6§7</a:t>
            </a:r>
            <a:endParaRPr lang="en-US" sz="1000" dirty="0"/>
          </a:p>
          <a:p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4" y="9371285"/>
            <a:ext cx="2918830" cy="493316"/>
          </a:xfrm>
          <a:prstGeom prst="rect">
            <a:avLst/>
          </a:prstGeom>
        </p:spPr>
        <p:txBody>
          <a:bodyPr vert="horz" lIns="94858" tIns="47429" rIns="94858" bIns="47429" rtlCol="0" anchor="b"/>
          <a:lstStyle>
            <a:lvl1pPr algn="r">
              <a:defRPr sz="1200"/>
            </a:lvl1pPr>
          </a:lstStyle>
          <a:p>
            <a:fld id="{8DA98383-E2EE-4E86-9974-948701890D7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99944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4858" tIns="47429" rIns="94858" bIns="47429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3316"/>
          </a:xfrm>
          <a:prstGeom prst="rect">
            <a:avLst/>
          </a:prstGeom>
        </p:spPr>
        <p:txBody>
          <a:bodyPr vert="horz" lIns="94858" tIns="47429" rIns="94858" bIns="47429" rtlCol="0"/>
          <a:lstStyle>
            <a:lvl1pPr algn="r">
              <a:defRPr sz="1200"/>
            </a:lvl1pPr>
          </a:lstStyle>
          <a:p>
            <a:fld id="{A2CE0CF2-A932-4ACA-95BE-42E6D9A59098}" type="datetimeFigureOut">
              <a:rPr lang="hr-HR" smtClean="0"/>
              <a:pPr/>
              <a:t>3.12.2020.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58" tIns="47429" rIns="94858" bIns="47429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4858" tIns="47429" rIns="94858" bIns="4742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4858" tIns="47429" rIns="94858" bIns="47429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0" cy="493316"/>
          </a:xfrm>
          <a:prstGeom prst="rect">
            <a:avLst/>
          </a:prstGeom>
        </p:spPr>
        <p:txBody>
          <a:bodyPr vert="horz" lIns="94858" tIns="47429" rIns="94858" bIns="47429" rtlCol="0" anchor="b"/>
          <a:lstStyle>
            <a:lvl1pPr algn="r">
              <a:defRPr sz="1200"/>
            </a:lvl1pPr>
          </a:lstStyle>
          <a:p>
            <a:fld id="{0CE8FBC9-DFC2-47B9-94F6-11C36A3B6ACF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06880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8FBC9-DFC2-47B9-94F6-11C36A3B6ACF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8799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6739" name="Symbol zastępczy notatek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l-PL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16740" name="Symbol zastępczy numeru slajdu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1D88-E027-402E-A92B-4C69A250E283}" type="slidenum">
              <a:rPr kumimoji="0" lang="pl-PL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l-PL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9725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02403" name="Symbol zastępczy notatek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l-PL" altLang="en-US" dirty="0"/>
          </a:p>
        </p:txBody>
      </p:sp>
      <p:sp>
        <p:nvSpPr>
          <p:cNvPr id="102404" name="Symbol zastępczy numeru slajdu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1pPr>
            <a:lvl2pPr marL="769928" indent="-296126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2pPr>
            <a:lvl3pPr marL="1184505" indent="-236901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3pPr>
            <a:lvl4pPr marL="1658307" indent="-236901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4pPr>
            <a:lvl5pPr marL="2132109" indent="-236901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5pPr>
            <a:lvl6pPr marL="2605911" indent="-23690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6pPr>
            <a:lvl7pPr marL="3079714" indent="-23690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7pPr>
            <a:lvl8pPr marL="3553517" indent="-23690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8pPr>
            <a:lvl9pPr marL="4027319" indent="-23690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9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20DB41-C68B-4270-BAF2-FEA4CB4D8AAB}" type="slidenum">
              <a:rPr kumimoji="0" lang="pl-PL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-112" charset="-128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112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5128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8FBC9-DFC2-47B9-94F6-11C36A3B6ACF}" type="slidenum">
              <a:rPr lang="hr-HR" smtClean="0"/>
              <a:pPr/>
              <a:t>18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30142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8FBC9-DFC2-47B9-94F6-11C36A3B6ACF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8079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8FBC9-DFC2-47B9-94F6-11C36A3B6ACF}" type="slidenum">
              <a:rPr lang="hr-HR" smtClean="0">
                <a:solidFill>
                  <a:prstClr val="black"/>
                </a:solidFill>
              </a:rPr>
              <a:pPr/>
              <a:t>34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7372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1700" y="739775"/>
            <a:ext cx="4932363" cy="3700463"/>
          </a:xfrm>
          <a:ln/>
        </p:spPr>
      </p:sp>
      <p:sp>
        <p:nvSpPr>
          <p:cNvPr id="128003" name="Symbol zastępczy notatek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l-PL" altLang="en-US">
              <a:latin typeface="Arial" pitchFamily="34" charset="0"/>
            </a:endParaRPr>
          </a:p>
        </p:txBody>
      </p:sp>
      <p:sp>
        <p:nvSpPr>
          <p:cNvPr id="12800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1pPr>
            <a:lvl2pPr marL="737452" indent="-283635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2pPr>
            <a:lvl3pPr marL="1134542" indent="-2269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3pPr>
            <a:lvl4pPr marL="1588359" indent="-2269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4pPr>
            <a:lvl5pPr marL="2042175" indent="-2269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5pPr>
            <a:lvl6pPr marL="2495992" indent="-2269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6pPr>
            <a:lvl7pPr marL="2949809" indent="-2269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7pPr>
            <a:lvl8pPr marL="3403625" indent="-2269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8pPr>
            <a:lvl9pPr marL="3857442" indent="-2269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9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01FDA-7128-46A6-891F-57D6981FABDF}" type="slidenum">
              <a:rPr kumimoji="0" lang="pl-PL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-112" charset="-128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pl-PL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112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4109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1700" y="739775"/>
            <a:ext cx="4932363" cy="3700463"/>
          </a:xfrm>
          <a:ln/>
        </p:spPr>
      </p:sp>
      <p:sp>
        <p:nvSpPr>
          <p:cNvPr id="128003" name="Symbol zastępczy notatek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l-PL" altLang="en-US">
              <a:latin typeface="Arial" pitchFamily="34" charset="0"/>
            </a:endParaRPr>
          </a:p>
        </p:txBody>
      </p:sp>
      <p:sp>
        <p:nvSpPr>
          <p:cNvPr id="12800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1pPr>
            <a:lvl2pPr marL="737452" indent="-283635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2pPr>
            <a:lvl3pPr marL="1134542" indent="-2269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3pPr>
            <a:lvl4pPr marL="1588359" indent="-2269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4pPr>
            <a:lvl5pPr marL="2042175" indent="-2269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5pPr>
            <a:lvl6pPr marL="2495992" indent="-2269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6pPr>
            <a:lvl7pPr marL="2949809" indent="-2269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7pPr>
            <a:lvl8pPr marL="3403625" indent="-2269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8pPr>
            <a:lvl9pPr marL="3857442" indent="-2269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9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001FDA-7128-46A6-891F-57D6981FABDF}" type="slidenum">
              <a:rPr kumimoji="0" lang="pl-PL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-112" charset="-128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pl-PL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-112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959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8FBC9-DFC2-47B9-94F6-11C36A3B6ACF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86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9792" y="2204872"/>
            <a:ext cx="5760640" cy="1470025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792" y="4077072"/>
            <a:ext cx="5760640" cy="223224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hr-HR" dirty="0"/>
          </a:p>
        </p:txBody>
      </p:sp>
      <p:pic>
        <p:nvPicPr>
          <p:cNvPr id="11" name="Picture 8" descr="C:\Documents and Settings\Hrvoje\Desktop\New Folder\fade.jpg"/>
          <p:cNvPicPr>
            <a:picLocks noChangeAspect="1" noChangeArrowheads="1"/>
          </p:cNvPicPr>
          <p:nvPr userDrawn="1"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0" y="603"/>
            <a:ext cx="91440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0" y="1628807"/>
            <a:ext cx="9144000" cy="285751"/>
          </a:xfrm>
          <a:prstGeom prst="rect">
            <a:avLst/>
          </a:prstGeom>
          <a:solidFill>
            <a:srgbClr val="FFD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843809" y="6422540"/>
            <a:ext cx="133055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hr-H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www.gopa.de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2" name="Picture 2" descr="C:\Documents and Settings\Hrvoje\Desktop\New Folder\EU logo.jpg"/>
          <p:cNvPicPr>
            <a:picLocks noChangeAspect="1" noChangeArrowheads="1"/>
          </p:cNvPicPr>
          <p:nvPr userDrawn="1"/>
        </p:nvPicPr>
        <p:blipFill>
          <a:blip r:embed="rId3" cstate="print"/>
          <a:srcRect l="12500" t="19165" r="12500" b="16669"/>
          <a:stretch>
            <a:fillRect/>
          </a:stretch>
        </p:blipFill>
        <p:spPr bwMode="auto">
          <a:xfrm>
            <a:off x="214321" y="260648"/>
            <a:ext cx="1571625" cy="1000125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8" name="Rectangle 17"/>
          <p:cNvSpPr/>
          <p:nvPr userDrawn="1"/>
        </p:nvSpPr>
        <p:spPr>
          <a:xfrm>
            <a:off x="1373381" y="1602158"/>
            <a:ext cx="63010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1600" b="1" dirty="0">
                <a:solidFill>
                  <a:schemeClr val="tx2"/>
                </a:solidFill>
              </a:rPr>
              <a:t>EuropeAid/137704/DH/SER/TJ   Quality education support programme I</a:t>
            </a:r>
            <a:endParaRPr lang="hr-HR" sz="1600" b="1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Box 19"/>
          <p:cNvSpPr txBox="1"/>
          <p:nvPr userDrawn="1"/>
        </p:nvSpPr>
        <p:spPr bwMode="auto">
          <a:xfrm>
            <a:off x="2195736" y="365763"/>
            <a:ext cx="53285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0">
                  <a:solidFill>
                    <a:schemeClr val="bg1">
                      <a:alpha val="13000"/>
                    </a:schemeClr>
                  </a:solidFill>
                </a:ln>
                <a:solidFill>
                  <a:schemeClr val="bg1">
                    <a:alpha val="93000"/>
                  </a:schemeClr>
                </a:solidFill>
                <a:effectLst>
                  <a:outerShdw blurRad="127000" dist="127000" dir="5340000" algn="ctr" rotWithShape="0">
                    <a:srgbClr val="000000"/>
                  </a:outerShdw>
                </a:effectLst>
                <a:latin typeface="+mn-lt"/>
                <a:cs typeface="Arial" panose="020B0604020202020204" pitchFamily="34" charset="0"/>
              </a:rPr>
              <a:t>TA to MoLME</a:t>
            </a:r>
            <a:endParaRPr lang="hr-HR" sz="6000" b="1" dirty="0">
              <a:ln w="0">
                <a:solidFill>
                  <a:schemeClr val="bg1">
                    <a:alpha val="13000"/>
                  </a:schemeClr>
                </a:solidFill>
              </a:ln>
              <a:solidFill>
                <a:schemeClr val="bg1">
                  <a:alpha val="93000"/>
                </a:schemeClr>
              </a:solidFill>
              <a:effectLst>
                <a:outerShdw blurRad="127000" dist="127000" dir="5340000" algn="ctr" rotWithShape="0">
                  <a:srgbClr val="000000"/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9" name="Grafik 12" descr="Flag of Tajikistan.svg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22" y="365757"/>
            <a:ext cx="1576761" cy="8950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F6EA3-854A-4A4D-B09B-4A070AF0DD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5C24D-99BB-4C35-8B16-C3D8309240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15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427F4-9CB2-4737-BAD7-77B6FB34BEB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A9EA6-DFB4-4C98-BFB2-5D60BB43A7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736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7E86A-39BC-47A1-A0EC-B65B5973E4C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4A83-0067-4E93-B72F-5F68DF4E5A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887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992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99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026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7863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011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188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662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E1470-915C-4191-B0A3-8FB8119F68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39752" y="6183321"/>
            <a:ext cx="5544616" cy="522287"/>
          </a:xfrm>
        </p:spPr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80CF1-603F-4E7A-B2DF-2B1A77690C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95042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7969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3654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1361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018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39752" y="6183321"/>
            <a:ext cx="5544616" cy="522287"/>
          </a:xfrm>
        </p:spPr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err="1">
                <a:solidFill>
                  <a:prstClr val="black">
                    <a:tint val="75000"/>
                  </a:prstClr>
                </a:solidFill>
              </a:rPr>
              <a:t>xxxxxxx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80CF1-603F-4E7A-B2DF-2B1A77690C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4080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3E185-2424-4FAD-8B48-C09AF92988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2199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0A5A6-25C0-4B79-BF60-1936B0F9BF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3195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90070-96E2-4730-BC3A-334851676B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3676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F6C9-FA7D-447A-8C64-D011354B7C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5472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3409-7857-4C3C-96C1-C0911F28B5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545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D5F7A-473B-4E17-A870-0842E15C8B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3E185-2424-4FAD-8B48-C09AF92988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0574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C731-AB1E-487B-9D20-51DCA147BF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702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36B64-26B9-421C-BAF2-65E93B4521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9125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5C24D-99BB-4C35-8B16-C3D8309240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0679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A9EA6-DFB4-4C98-BFB2-5D60BB43A7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4930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4A83-0067-4E93-B72F-5F68DF4E5A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6623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E1470-915C-4191-B0A3-8FB8119F68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39752" y="6183321"/>
            <a:ext cx="5544616" cy="522287"/>
          </a:xfrm>
        </p:spPr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80CF1-603F-4E7A-B2DF-2B1A77690C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207926"/>
            <a:ext cx="1027102" cy="5135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54669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D5F7A-473B-4E17-A870-0842E15C8B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3E185-2424-4FAD-8B48-C09AF92988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3611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0CEB7-FF3C-4924-A4A0-9ECC9846F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0A5A6-25C0-4B79-BF60-1936B0F9BF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1351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1CD95-EBB7-48C1-B88D-A3D31B97EC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90070-96E2-4730-BC3A-334851676B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11674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603BD-D926-4946-B8BF-644C3083439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F6C9-FA7D-447A-8C64-D011354B7C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721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0CEB7-FF3C-4924-A4A0-9ECC9846F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0A5A6-25C0-4B79-BF60-1936B0F9BF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0935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10EDE-74BB-4CED-AE4E-AA9DE5B4D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3409-7857-4C3C-96C1-C0911F28B5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7577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00B4D-C57E-4155-915A-7B0D09B45C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C731-AB1E-487B-9D20-51DCA147BF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31291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70EC8-2741-42E9-8718-445493A66B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36B64-26B9-421C-BAF2-65E93B4521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573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F6EA3-854A-4A4D-B09B-4A070AF0DD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5C24D-99BB-4C35-8B16-C3D8309240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20592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427F4-9CB2-4737-BAD7-77B6FB34BEB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A9EA6-DFB4-4C98-BFB2-5D60BB43A7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3791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7E86A-39BC-47A1-A0EC-B65B5973E4C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4A83-0067-4E93-B72F-5F68DF4E5A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540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E1470-915C-4191-B0A3-8FB8119F68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39752" y="6183321"/>
            <a:ext cx="5544616" cy="522287"/>
          </a:xfrm>
        </p:spPr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80CF1-603F-4E7A-B2DF-2B1A77690C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69426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D5F7A-473B-4E17-A870-0842E15C8B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3E185-2424-4FAD-8B48-C09AF92988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0432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0CEB7-FF3C-4924-A4A0-9ECC9846F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0A5A6-25C0-4B79-BF60-1936B0F9BF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6019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1CD95-EBB7-48C1-B88D-A3D31B97EC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90070-96E2-4730-BC3A-334851676B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462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1CD95-EBB7-48C1-B88D-A3D31B97EC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90070-96E2-4730-BC3A-334851676B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0197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603BD-D926-4946-B8BF-644C3083439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F6C9-FA7D-447A-8C64-D011354B7C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095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10EDE-74BB-4CED-AE4E-AA9DE5B4D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3409-7857-4C3C-96C1-C0911F28B5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7485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00B4D-C57E-4155-915A-7B0D09B45C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C731-AB1E-487B-9D20-51DCA147BF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8567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70EC8-2741-42E9-8718-445493A66B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36B64-26B9-421C-BAF2-65E93B4521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9250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F6EA3-854A-4A4D-B09B-4A070AF0DD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5C24D-99BB-4C35-8B16-C3D8309240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7890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427F4-9CB2-4737-BAD7-77B6FB34BEB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A9EA6-DFB4-4C98-BFB2-5D60BB43A7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3017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7E86A-39BC-47A1-A0EC-B65B5973E4C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4A83-0067-4E93-B72F-5F68DF4E5A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1545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E1470-915C-4191-B0A3-8FB8119F68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39752" y="6183321"/>
            <a:ext cx="5544616" cy="522287"/>
          </a:xfrm>
        </p:spPr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80CF1-603F-4E7A-B2DF-2B1A77690C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06048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D5F7A-473B-4E17-A870-0842E15C8B1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3E185-2424-4FAD-8B48-C09AF92988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84288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0CEB7-FF3C-4924-A4A0-9ECC9846FF5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0A5A6-25C0-4B79-BF60-1936B0F9BF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2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603BD-D926-4946-B8BF-644C3083439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F6C9-FA7D-447A-8C64-D011354B7C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26658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1CD95-EBB7-48C1-B88D-A3D31B97EC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90070-96E2-4730-BC3A-334851676B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46072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603BD-D926-4946-B8BF-644C308343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F6C9-FA7D-447A-8C64-D011354B7C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52406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10EDE-74BB-4CED-AE4E-AA9DE5B4D62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3409-7857-4C3C-96C1-C0911F28B5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4720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00B4D-C57E-4155-915A-7B0D09B45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C731-AB1E-487B-9D20-51DCA147BF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91371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70EC8-2741-42E9-8718-445493A66B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36B64-26B9-421C-BAF2-65E93B4521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6927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F6EA3-854A-4A4D-B09B-4A070AF0DD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5C24D-99BB-4C35-8B16-C3D8309240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Grafik 12" descr="Flag of Tajikistan.sv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65304"/>
            <a:ext cx="1087120" cy="543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15179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427F4-9CB2-4737-BAD7-77B6FB34BE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A9EA6-DFB4-4C98-BFB2-5D60BB43A7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7345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7E86A-39BC-47A1-A0EC-B65B5973E4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4A83-0067-4E93-B72F-5F68DF4E5A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33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10EDE-74BB-4CED-AE4E-AA9DE5B4D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3409-7857-4C3C-96C1-C0911F28B5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126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00B4D-C57E-4155-915A-7B0D09B45C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C731-AB1E-487B-9D20-51DCA147BF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188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70EC8-2741-42E9-8718-445493A66B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36B64-26B9-421C-BAF2-65E93B4521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96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0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0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6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0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10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8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image" Target="../media/image10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9600" y="1709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140969"/>
            <a:ext cx="8229600" cy="2985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1124751"/>
            <a:ext cx="9144000" cy="285751"/>
          </a:xfrm>
          <a:prstGeom prst="rect">
            <a:avLst/>
          </a:prstGeom>
          <a:solidFill>
            <a:srgbClr val="FFD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2" name="Picture 10" descr="C:\Documents and Settings\Hrvoje\Desktop\New Folder\foote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09329"/>
            <a:ext cx="9144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0" descr="logo_farbig_schatten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6387169"/>
            <a:ext cx="936104" cy="470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uppieren 15"/>
          <p:cNvGrpSpPr/>
          <p:nvPr userDrawn="1"/>
        </p:nvGrpSpPr>
        <p:grpSpPr>
          <a:xfrm>
            <a:off x="0" y="596"/>
            <a:ext cx="9144000" cy="1196157"/>
            <a:chOff x="0" y="595"/>
            <a:chExt cx="9144000" cy="1196157"/>
          </a:xfrm>
        </p:grpSpPr>
        <p:pic>
          <p:nvPicPr>
            <p:cNvPr id="17" name="Picture 8" descr="C:\Documents and Settings\Hrvoje\Desktop\New Folder\fade.jpg"/>
            <p:cNvPicPr>
              <a:picLocks noChangeAspect="1" noChangeArrowheads="1"/>
            </p:cNvPicPr>
            <p:nvPr userDrawn="1"/>
          </p:nvPicPr>
          <p:blipFill>
            <a:blip r:embed="rId5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0" y="595"/>
              <a:ext cx="9144000" cy="1196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Documents and Settings\Hrvoje\Desktop\New Folder\EU logo.jpg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 l="12500" t="19165" r="12500" b="16669"/>
            <a:stretch>
              <a:fillRect/>
            </a:stretch>
          </p:blipFill>
          <p:spPr bwMode="auto">
            <a:xfrm>
              <a:off x="107505" y="116633"/>
              <a:ext cx="1244710" cy="792088"/>
            </a:xfrm>
            <a:prstGeom prst="rect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</p:spPr>
        </p:pic>
      </p:grpSp>
      <p:pic>
        <p:nvPicPr>
          <p:cNvPr id="20" name="Picture 2" descr="G:\EEP\All\AE-2016\EU Tajikistan TVET\06_Technical Proposal\Lot 2\Inputs by GIZ\gizlogo-is-de-4c.jpg"/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6414976"/>
            <a:ext cx="1043940" cy="344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rafik 10" descr="Beschreibung: C:\Users\nazaretyan\AppData\Local\Microsoft\Windows\Temporary Internet Files\Content.Word\vhs-dvv_int_logo_RGB_pos_ver.png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2" t="15842" r="4132" b="20792"/>
          <a:stretch>
            <a:fillRect/>
          </a:stretch>
        </p:blipFill>
        <p:spPr bwMode="auto">
          <a:xfrm>
            <a:off x="7635153" y="6335505"/>
            <a:ext cx="925830" cy="491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32" y="150212"/>
            <a:ext cx="15732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19"/>
          <p:cNvSpPr txBox="1"/>
          <p:nvPr userDrawn="1"/>
        </p:nvSpPr>
        <p:spPr bwMode="auto">
          <a:xfrm>
            <a:off x="1943708" y="161125"/>
            <a:ext cx="53285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0">
                  <a:solidFill>
                    <a:schemeClr val="bg1">
                      <a:alpha val="13000"/>
                    </a:schemeClr>
                  </a:solidFill>
                </a:ln>
                <a:solidFill>
                  <a:schemeClr val="bg1">
                    <a:alpha val="93000"/>
                  </a:schemeClr>
                </a:solidFill>
                <a:effectLst>
                  <a:outerShdw blurRad="127000" dist="127000" dir="5340000" algn="ctr" rotWithShape="0">
                    <a:srgbClr val="000000"/>
                  </a:outerShdw>
                </a:effectLst>
                <a:latin typeface="+mn-lt"/>
                <a:cs typeface="Arial" panose="020B0604020202020204" pitchFamily="34" charset="0"/>
              </a:rPr>
              <a:t>TA to MoLME</a:t>
            </a:r>
            <a:endParaRPr lang="hr-HR" sz="6000" b="1" dirty="0">
              <a:ln w="0">
                <a:solidFill>
                  <a:schemeClr val="bg1">
                    <a:alpha val="13000"/>
                  </a:schemeClr>
                </a:solidFill>
              </a:ln>
              <a:solidFill>
                <a:schemeClr val="bg1">
                  <a:alpha val="93000"/>
                </a:schemeClr>
              </a:solidFill>
              <a:effectLst>
                <a:outerShdw blurRad="127000" dist="127000" dir="5340000" algn="ctr" rotWithShape="0">
                  <a:srgbClr val="000000"/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2483769" y="6433496"/>
            <a:ext cx="133055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hr-H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www.gopa.de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accent1">
              <a:lumMod val="75000"/>
            </a:schemeClr>
          </a:solidFill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accent1">
              <a:lumMod val="7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accent1">
              <a:lumMod val="7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accent1">
              <a:lumMod val="7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bg-BG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946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230D30-1F1C-4285-9349-7BB7A9203A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476375" y="6183321"/>
            <a:ext cx="6415088" cy="522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>
                <a:solidFill>
                  <a:srgbClr val="1F497D">
                    <a:lumMod val="75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                                           Project funded by EU and implemented by EUNIDA with FEI as Lead Agency</a:t>
            </a:r>
            <a:endParaRPr lang="ru-RU"/>
          </a:p>
          <a:p>
            <a:pPr>
              <a:defRPr/>
            </a:pPr>
            <a:r>
              <a:rPr lang="en-GB"/>
              <a:t> </a:t>
            </a:r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43888" y="6356352"/>
            <a:ext cx="44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2" name="Рисунок 9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948488" y="6194425"/>
            <a:ext cx="863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4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00" y="573088"/>
            <a:ext cx="1111885" cy="482600"/>
          </a:xfrm>
          <a:prstGeom prst="rect">
            <a:avLst/>
          </a:prstGeom>
        </p:spPr>
      </p:pic>
      <p:pic>
        <p:nvPicPr>
          <p:cNvPr id="11" name="Picture 2" descr="G:\EEP\All\AE-2016\EU Tajikistan TVET\06_Technical Proposal\Lot 2\Inputs by GIZ\gizlogo-is-de-4c.jpg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40690"/>
            <a:ext cx="855980" cy="28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0" descr="Beschreibung: C:\Users\nazaretyan\AppData\Local\Microsoft\Windows\Temporary Internet Files\Content.Word\vhs-dvv_int_logo_RGB_pos_ver.png"/>
          <p:cNvPicPr/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2" t="15842" r="4132" b="20792"/>
          <a:stretch>
            <a:fillRect/>
          </a:stretch>
        </p:blipFill>
        <p:spPr bwMode="auto">
          <a:xfrm>
            <a:off x="611560" y="718233"/>
            <a:ext cx="699770" cy="371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076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F8193-7D5E-4221-845F-75773F4E43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6D05C-D1DE-46FB-9763-8BD3268C11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151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bg-BG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946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476375" y="6183321"/>
            <a:ext cx="6415088" cy="522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>
                <a:solidFill>
                  <a:srgbClr val="1F497D">
                    <a:lumMod val="75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43888" y="6356352"/>
            <a:ext cx="44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2" name="Рисунок 9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948488" y="6194425"/>
            <a:ext cx="863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4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00" y="573088"/>
            <a:ext cx="1111885" cy="482600"/>
          </a:xfrm>
          <a:prstGeom prst="rect">
            <a:avLst/>
          </a:prstGeom>
        </p:spPr>
      </p:pic>
      <p:pic>
        <p:nvPicPr>
          <p:cNvPr id="11" name="Picture 2" descr="G:\EEP\All\AE-2016\EU Tajikistan TVET\06_Technical Proposal\Lot 2\Inputs by GIZ\gizlogo-is-de-4c.jpg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40690"/>
            <a:ext cx="855980" cy="28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0" descr="Beschreibung: C:\Users\nazaretyan\AppData\Local\Microsoft\Windows\Temporary Internet Files\Content.Word\vhs-dvv_int_logo_RGB_pos_ver.png"/>
          <p:cNvPicPr/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2" t="15842" r="4132" b="20792"/>
          <a:stretch>
            <a:fillRect/>
          </a:stretch>
        </p:blipFill>
        <p:spPr bwMode="auto">
          <a:xfrm>
            <a:off x="611560" y="718233"/>
            <a:ext cx="699770" cy="371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492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bg-BG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946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230D30-1F1C-4285-9349-7BB7A9203A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476375" y="6183321"/>
            <a:ext cx="6415088" cy="522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>
                <a:solidFill>
                  <a:srgbClr val="1F497D">
                    <a:lumMod val="75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                                           Project funded by EU and implemented by EUNIDA with FEI as Lead Agency</a:t>
            </a:r>
            <a:endParaRPr lang="ru-RU"/>
          </a:p>
          <a:p>
            <a:pPr>
              <a:defRPr/>
            </a:pPr>
            <a:r>
              <a:rPr lang="en-GB"/>
              <a:t> </a:t>
            </a:r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43888" y="6356352"/>
            <a:ext cx="44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2" name="Рисунок 9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948488" y="6194425"/>
            <a:ext cx="863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4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488" y="116632"/>
            <a:ext cx="1111885" cy="482600"/>
          </a:xfrm>
          <a:prstGeom prst="rect">
            <a:avLst/>
          </a:prstGeom>
        </p:spPr>
      </p:pic>
      <p:pic>
        <p:nvPicPr>
          <p:cNvPr id="11" name="Picture 2" descr="G:\EEP\All\AE-2016\EU Tajikistan TVET\06_Technical Proposal\Lot 2\Inputs by GIZ\gizlogo-is-de-4c.jpg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1097"/>
            <a:ext cx="855980" cy="28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0" descr="Beschreibung: C:\Users\nazaretyan\AppData\Local\Microsoft\Windows\Temporary Internet Files\Content.Word\vhs-dvv_int_logo_RGB_pos_ver.png"/>
          <p:cNvPicPr/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2" t="15842" r="4132" b="20792"/>
          <a:stretch>
            <a:fillRect/>
          </a:stretch>
        </p:blipFill>
        <p:spPr bwMode="auto">
          <a:xfrm>
            <a:off x="179512" y="188640"/>
            <a:ext cx="699770" cy="371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1464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bg-BG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946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230D30-1F1C-4285-9349-7BB7A9203A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476375" y="6183321"/>
            <a:ext cx="6415088" cy="522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>
                <a:solidFill>
                  <a:srgbClr val="1F497D">
                    <a:lumMod val="75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                                           Project funded by EU and implemented by EUNIDA with FEI as Lead Agency</a:t>
            </a:r>
            <a:endParaRPr lang="ru-RU"/>
          </a:p>
          <a:p>
            <a:pPr>
              <a:defRPr/>
            </a:pPr>
            <a:r>
              <a:rPr lang="en-GB"/>
              <a:t> </a:t>
            </a:r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43888" y="6356352"/>
            <a:ext cx="44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2" name="Рисунок 9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48488" y="6194425"/>
            <a:ext cx="863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4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00" y="573088"/>
            <a:ext cx="1111885" cy="482600"/>
          </a:xfrm>
          <a:prstGeom prst="rect">
            <a:avLst/>
          </a:prstGeom>
        </p:spPr>
      </p:pic>
      <p:pic>
        <p:nvPicPr>
          <p:cNvPr id="11" name="Picture 2" descr="G:\EEP\All\AE-2016\EU Tajikistan TVET\06_Technical Proposal\Lot 2\Inputs by GIZ\gizlogo-is-de-4c.jpg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40690"/>
            <a:ext cx="855980" cy="28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0" descr="Beschreibung: C:\Users\nazaretyan\AppData\Local\Microsoft\Windows\Temporary Internet Files\Content.Word\vhs-dvv_int_logo_RGB_pos_ver.png"/>
          <p:cNvPicPr/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2" t="15842" r="4132" b="20792"/>
          <a:stretch>
            <a:fillRect/>
          </a:stretch>
        </p:blipFill>
        <p:spPr bwMode="auto">
          <a:xfrm>
            <a:off x="611560" y="718233"/>
            <a:ext cx="699770" cy="371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306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bg-BG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946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230D30-1F1C-4285-9349-7BB7A9203A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476375" y="6183321"/>
            <a:ext cx="6415088" cy="522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>
                <a:solidFill>
                  <a:srgbClr val="1F497D">
                    <a:lumMod val="75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                                           Project funded by EU and implemented by EUNIDA with FEI as Lead Agency</a:t>
            </a:r>
            <a:endParaRPr lang="ru-RU"/>
          </a:p>
          <a:p>
            <a:pPr>
              <a:defRPr/>
            </a:pPr>
            <a:r>
              <a:rPr lang="en-GB"/>
              <a:t> </a:t>
            </a:r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43888" y="6356352"/>
            <a:ext cx="44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2" name="Рисунок 9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948488" y="6194425"/>
            <a:ext cx="863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4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00" y="573088"/>
            <a:ext cx="1111885" cy="482600"/>
          </a:xfrm>
          <a:prstGeom prst="rect">
            <a:avLst/>
          </a:prstGeom>
        </p:spPr>
      </p:pic>
      <p:pic>
        <p:nvPicPr>
          <p:cNvPr id="11" name="Picture 2" descr="G:\EEP\All\AE-2016\EU Tajikistan TVET\06_Technical Proposal\Lot 2\Inputs by GIZ\gizlogo-is-de-4c.jpg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40690"/>
            <a:ext cx="855980" cy="28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0" descr="Beschreibung: C:\Users\nazaretyan\AppData\Local\Microsoft\Windows\Temporary Internet Files\Content.Word\vhs-dvv_int_logo_RGB_pos_ver.png"/>
          <p:cNvPicPr/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2" t="15842" r="4132" b="20792"/>
          <a:stretch>
            <a:fillRect/>
          </a:stretch>
        </p:blipFill>
        <p:spPr bwMode="auto">
          <a:xfrm>
            <a:off x="611560" y="718233"/>
            <a:ext cx="699770" cy="371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195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svg"/><Relationship Id="rId7" Type="http://schemas.openxmlformats.org/officeDocument/2006/relationships/image" Target="../media/image47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6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45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svg"/><Relationship Id="rId7" Type="http://schemas.openxmlformats.org/officeDocument/2006/relationships/image" Target="../media/image47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6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45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svg"/><Relationship Id="rId7" Type="http://schemas.openxmlformats.org/officeDocument/2006/relationships/image" Target="../media/image47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6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45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4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Relationship Id="rId9" Type="http://schemas.openxmlformats.org/officeDocument/2006/relationships/image" Target="../media/image43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qesp.tj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2.wdp"/><Relationship Id="rId5" Type="http://schemas.openxmlformats.org/officeDocument/2006/relationships/image" Target="../media/image59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jpeg"/><Relationship Id="rId7" Type="http://schemas.openxmlformats.org/officeDocument/2006/relationships/image" Target="../media/image25.JPG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g"/><Relationship Id="rId1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51520" y="2276872"/>
            <a:ext cx="8784976" cy="2160240"/>
          </a:xfrm>
        </p:spPr>
        <p:txBody>
          <a:bodyPr>
            <a:noAutofit/>
          </a:bodyPr>
          <a:lstStyle/>
          <a:p>
            <a:pPr algn="ctr">
              <a:spcBef>
                <a:spcPts val="960"/>
              </a:spcBef>
              <a:spcAft>
                <a:spcPts val="0"/>
              </a:spcAft>
              <a:defRPr/>
            </a:pPr>
            <a:br>
              <a:rPr lang="en-GB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br>
              <a:rPr lang="en-GB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Руководящий комитет проекта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шестая и седьмая встреча</a:t>
            </a:r>
            <a:br>
              <a:rPr lang="en-GB" sz="24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ППКО</a:t>
            </a:r>
            <a:r>
              <a:rPr lang="en-GB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I – </a:t>
            </a:r>
            <a:r>
              <a:rPr lang="ru-RU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Лот</a:t>
            </a:r>
            <a:r>
              <a:rPr lang="en-GB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2</a:t>
            </a:r>
            <a:br>
              <a:rPr lang="bg-BG" sz="9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Презентация хода выполнения проекта и рабочего плана</a:t>
            </a:r>
            <a:b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Галия Б</a:t>
            </a:r>
            <a:r>
              <a:rPr lang="en-US" sz="20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ru-RU" sz="20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жанова</a:t>
            </a:r>
            <a:r>
              <a:rPr lang="en-US" sz="20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Руководитель Проекта, эксперт по Политике ПОО</a:t>
            </a:r>
            <a:br>
              <a:rPr lang="bg-BG" sz="20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bg-BG" sz="20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Булент Килинч, КЭ2, Тренер подготовки преподователей  </a:t>
            </a:r>
            <a:br>
              <a:rPr lang="bg-BG" sz="20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123728" y="5733256"/>
            <a:ext cx="5760640" cy="57606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Arial"/>
              </a:rPr>
              <a:t>Душанбе</a:t>
            </a:r>
            <a:r>
              <a:rPr lang="de-DE" b="1" dirty="0">
                <a:solidFill>
                  <a:schemeClr val="tx2"/>
                </a:solidFill>
                <a:latin typeface="Arial"/>
              </a:rPr>
              <a:t>, </a:t>
            </a:r>
            <a:r>
              <a:rPr lang="bg-BG" b="1" dirty="0">
                <a:solidFill>
                  <a:schemeClr val="tx2"/>
                </a:solidFill>
                <a:latin typeface="Arial"/>
              </a:rPr>
              <a:t>4</a:t>
            </a:r>
            <a:r>
              <a:rPr lang="de-DE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bg-BG" b="1" dirty="0">
                <a:solidFill>
                  <a:schemeClr val="tx2"/>
                </a:solidFill>
                <a:latin typeface="Arial"/>
              </a:rPr>
              <a:t>декабря</a:t>
            </a:r>
            <a:r>
              <a:rPr lang="de-DE" b="1" dirty="0">
                <a:solidFill>
                  <a:schemeClr val="tx2"/>
                </a:solidFill>
                <a:latin typeface="Arial"/>
              </a:rPr>
              <a:t> 20</a:t>
            </a:r>
            <a:r>
              <a:rPr lang="bg-BG" b="1" dirty="0">
                <a:solidFill>
                  <a:schemeClr val="tx2"/>
                </a:solidFill>
                <a:latin typeface="Arial"/>
              </a:rPr>
              <a:t>20</a:t>
            </a:r>
            <a:endParaRPr lang="hr-HR" b="1" dirty="0">
              <a:solidFill>
                <a:schemeClr val="tx2"/>
              </a:solidFill>
              <a:latin typeface="Arial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-46166"/>
            <a:ext cx="17634" cy="9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908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91F88B1-13E7-47D7-A810-84EB7A998187}"/>
              </a:ext>
            </a:extLst>
          </p:cNvPr>
          <p:cNvCxnSpPr>
            <a:cxnSpLocks/>
          </p:cNvCxnSpPr>
          <p:nvPr/>
        </p:nvCxnSpPr>
        <p:spPr>
          <a:xfrm>
            <a:off x="0" y="66498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C5D4434-9FE8-4380-9F08-3617FB835321}"/>
              </a:ext>
            </a:extLst>
          </p:cNvPr>
          <p:cNvSpPr/>
          <p:nvPr/>
        </p:nvSpPr>
        <p:spPr>
          <a:xfrm>
            <a:off x="1634385" y="62496"/>
            <a:ext cx="6105967" cy="545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СООТВЕТСТВИЕ КРИТЕРИЯМ</a:t>
            </a:r>
            <a:r>
              <a:rPr kumimoji="0" lang="tr-TR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- 2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074F5A-4D49-47E1-B2F7-7C9FB141F752}"/>
              </a:ext>
            </a:extLst>
          </p:cNvPr>
          <p:cNvSpPr/>
          <p:nvPr/>
        </p:nvSpPr>
        <p:spPr>
          <a:xfrm>
            <a:off x="2771443" y="544307"/>
            <a:ext cx="3405099" cy="49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ИСКЛЮЧЕНИЯ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EDA428-E7A9-4C85-8A86-86532F00DE76}"/>
              </a:ext>
            </a:extLst>
          </p:cNvPr>
          <p:cNvSpPr/>
          <p:nvPr/>
        </p:nvSpPr>
        <p:spPr>
          <a:xfrm>
            <a:off x="177436" y="830510"/>
            <a:ext cx="8715044" cy="5660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Касательно преподавателей по КК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Участники, которые не желают участвовать в мероприятиях каскадного обучения на уровне образовательного учреждения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Отказ Министерства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Несовместимость профессионального опыта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выполнение требования по завершению 3 дневных КПП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старше определенного возраста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Касательно преподавателей по КК РИПО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Участники, которые не желают участвовать в мероприятиях каскадного обучения на уровне образовательного учреждения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Отказ Министерства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Несовместимость профессионального опыта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выполнение требования по завершению 3 дневных КПП и обучения учебным предметам в РИПО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старше определенного возраста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Касательно преподавателей по ООК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мотивации и стремления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выполнение требования по завершению 3 дневных КПП, 1 и 2 серии семинаров ООК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старше определенного возраста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8094403F-6FA9-4B3D-9689-ECD10D0FE813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2017987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57DE47-E463-4542-A0EB-100CB9E836EA}"/>
              </a:ext>
            </a:extLst>
          </p:cNvPr>
          <p:cNvSpPr/>
          <p:nvPr/>
        </p:nvSpPr>
        <p:spPr>
          <a:xfrm>
            <a:off x="1808472" y="62496"/>
            <a:ext cx="5978240" cy="555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Распределение преподавателей</a:t>
            </a:r>
            <a:endParaRPr kumimoji="0" lang="ru-RU" sz="2800" b="0" i="0" u="none" strike="noStrike" kern="1200" cap="none" spc="0" normalizeH="0" baseline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5195F7B-FD61-41F6-AC72-A2ECF5AC8023}"/>
              </a:ext>
            </a:extLst>
          </p:cNvPr>
          <p:cNvCxnSpPr>
            <a:cxnSpLocks/>
          </p:cNvCxnSpPr>
          <p:nvPr/>
        </p:nvCxnSpPr>
        <p:spPr>
          <a:xfrm>
            <a:off x="0" y="66498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20">
            <a:extLst>
              <a:ext uri="{FF2B5EF4-FFF2-40B4-BE49-F238E27FC236}">
                <a16:creationId xmlns:a16="http://schemas.microsoft.com/office/drawing/2014/main" id="{3D719FC5-FB6A-4EC6-9F04-FF258E4E0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 Box 2">
            <a:extLst>
              <a:ext uri="{FF2B5EF4-FFF2-40B4-BE49-F238E27FC236}">
                <a16:creationId xmlns:a16="http://schemas.microsoft.com/office/drawing/2014/main" id="{AF8F0508-4E40-46F6-BC4C-EFFB1E74F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34" y="1023518"/>
            <a:ext cx="2679545" cy="120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Общее количество МТ с профессиональным опытом </a:t>
            </a:r>
          </a:p>
          <a:p>
            <a:pPr marL="0" marR="0" lvl="0" indent="0" algn="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Конкретные компетенции </a:t>
            </a:r>
          </a:p>
        </p:txBody>
      </p:sp>
      <p:grpSp>
        <p:nvGrpSpPr>
          <p:cNvPr id="26" name="Grup 128">
            <a:extLst>
              <a:ext uri="{FF2B5EF4-FFF2-40B4-BE49-F238E27FC236}">
                <a16:creationId xmlns:a16="http://schemas.microsoft.com/office/drawing/2014/main" id="{CDC51195-EA5C-4604-8EAE-BE7C65232CD6}"/>
              </a:ext>
            </a:extLst>
          </p:cNvPr>
          <p:cNvGrpSpPr/>
          <p:nvPr/>
        </p:nvGrpSpPr>
        <p:grpSpPr>
          <a:xfrm>
            <a:off x="2453757" y="1696252"/>
            <a:ext cx="4006069" cy="3353895"/>
            <a:chOff x="1320265" y="874955"/>
            <a:chExt cx="2641616" cy="2211609"/>
          </a:xfrm>
        </p:grpSpPr>
        <p:pic>
          <p:nvPicPr>
            <p:cNvPr id="29" name="Grafik 1">
              <a:extLst>
                <a:ext uri="{FF2B5EF4-FFF2-40B4-BE49-F238E27FC236}">
                  <a16:creationId xmlns:a16="http://schemas.microsoft.com/office/drawing/2014/main" id="{45094FB4-6550-4974-8416-5E3079F93C97}"/>
                </a:ext>
              </a:extLst>
            </p:cNvPr>
            <p:cNvPicPr/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20265" y="874955"/>
              <a:ext cx="2580728" cy="1654259"/>
            </a:xfrm>
            <a:prstGeom prst="rect">
              <a:avLst/>
            </a:prstGeom>
          </p:spPr>
        </p:pic>
        <p:sp>
          <p:nvSpPr>
            <p:cNvPr id="30" name="Text Box 2">
              <a:extLst>
                <a:ext uri="{FF2B5EF4-FFF2-40B4-BE49-F238E27FC236}">
                  <a16:creationId xmlns:a16="http://schemas.microsoft.com/office/drawing/2014/main" id="{7179150B-F940-4728-99F9-19D50B8F63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1457" y="2120514"/>
              <a:ext cx="601344" cy="431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Times New Roman" panose="02020603050405020304" pitchFamily="18" charset="0"/>
                  <a:cs typeface="+mn-cs"/>
                </a:rPr>
                <a:t>145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sp>
          <p:nvSpPr>
            <p:cNvPr id="31" name="Text Box 2">
              <a:extLst>
                <a:ext uri="{FF2B5EF4-FFF2-40B4-BE49-F238E27FC236}">
                  <a16:creationId xmlns:a16="http://schemas.microsoft.com/office/drawing/2014/main" id="{2068D3FB-4F5C-4FA4-B178-D8D0A943BC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9888" y="1458674"/>
              <a:ext cx="601344" cy="431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Times New Roman" panose="02020603050405020304" pitchFamily="18" charset="0"/>
                  <a:cs typeface="+mn-cs"/>
                </a:rPr>
                <a:t>138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sp>
          <p:nvSpPr>
            <p:cNvPr id="32" name="Text Box 2">
              <a:extLst>
                <a:ext uri="{FF2B5EF4-FFF2-40B4-BE49-F238E27FC236}">
                  <a16:creationId xmlns:a16="http://schemas.microsoft.com/office/drawing/2014/main" id="{EE72D3AE-41F2-456F-8A95-0F6BAAB85E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6904" y="930271"/>
              <a:ext cx="601344" cy="431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Times New Roman" panose="02020603050405020304" pitchFamily="18" charset="0"/>
                  <a:cs typeface="+mn-cs"/>
                </a:rPr>
                <a:t>104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sp>
          <p:nvSpPr>
            <p:cNvPr id="33" name="Text Box 2">
              <a:extLst>
                <a:ext uri="{FF2B5EF4-FFF2-40B4-BE49-F238E27FC236}">
                  <a16:creationId xmlns:a16="http://schemas.microsoft.com/office/drawing/2014/main" id="{B7E6D03A-DF93-4B19-A211-01DABA491B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6948" y="922190"/>
              <a:ext cx="601344" cy="431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Times New Roman" panose="02020603050405020304" pitchFamily="18" charset="0"/>
                  <a:cs typeface="+mn-cs"/>
                </a:rPr>
                <a:t>44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sp>
          <p:nvSpPr>
            <p:cNvPr id="34" name="Text Box 2">
              <a:extLst>
                <a:ext uri="{FF2B5EF4-FFF2-40B4-BE49-F238E27FC236}">
                  <a16:creationId xmlns:a16="http://schemas.microsoft.com/office/drawing/2014/main" id="{FE28FC01-816D-4299-8F21-7A990B003A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537" y="1470858"/>
              <a:ext cx="601344" cy="431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Times New Roman" panose="02020603050405020304" pitchFamily="18" charset="0"/>
                  <a:cs typeface="+mn-cs"/>
                </a:rPr>
                <a:t>34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sp>
          <p:nvSpPr>
            <p:cNvPr id="35" name="Text Box 2">
              <a:extLst>
                <a:ext uri="{FF2B5EF4-FFF2-40B4-BE49-F238E27FC236}">
                  <a16:creationId xmlns:a16="http://schemas.microsoft.com/office/drawing/2014/main" id="{168C6AFA-8EA0-4C32-97F1-BBA125047D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1771" y="2108965"/>
              <a:ext cx="465403" cy="431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Times New Roman" panose="02020603050405020304" pitchFamily="18" charset="0"/>
                  <a:cs typeface="+mn-cs"/>
                </a:rPr>
                <a:t>26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sp>
          <p:nvSpPr>
            <p:cNvPr id="36" name="Text Box 2">
              <a:extLst>
                <a:ext uri="{FF2B5EF4-FFF2-40B4-BE49-F238E27FC236}">
                  <a16:creationId xmlns:a16="http://schemas.microsoft.com/office/drawing/2014/main" id="{76EE46F4-9C92-41AA-80E0-A72E9D82BA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2433" y="2594440"/>
              <a:ext cx="626109" cy="492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gency FB" panose="020B0503020202020204" pitchFamily="34" charset="0"/>
                  <a:ea typeface="Times New Roman" panose="02020603050405020304" pitchFamily="18" charset="0"/>
                  <a:cs typeface="+mn-cs"/>
                </a:rPr>
                <a:t>30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</p:grpSp>
      <p:sp>
        <p:nvSpPr>
          <p:cNvPr id="3" name="Rectangle 36">
            <a:extLst>
              <a:ext uri="{FF2B5EF4-FFF2-40B4-BE49-F238E27FC236}">
                <a16:creationId xmlns:a16="http://schemas.microsoft.com/office/drawing/2014/main" id="{97136798-CE7A-4F57-9E87-58B5A8492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21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 Box 2">
            <a:extLst>
              <a:ext uri="{FF2B5EF4-FFF2-40B4-BE49-F238E27FC236}">
                <a16:creationId xmlns:a16="http://schemas.microsoft.com/office/drawing/2014/main" id="{DBFC8546-86DA-4FB1-B7B6-B04E3168E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21800" y="3840225"/>
            <a:ext cx="3063830" cy="98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Общее количество МТ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КПП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и 2 серии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ООК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–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 комбинации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39" name="Text Box 2">
            <a:extLst>
              <a:ext uri="{FF2B5EF4-FFF2-40B4-BE49-F238E27FC236}">
                <a16:creationId xmlns:a16="http://schemas.microsoft.com/office/drawing/2014/main" id="{F1353D3F-6D0E-4FB1-8C69-57236C755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1240" y="2462794"/>
            <a:ext cx="2914997" cy="98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Общее количество МТ обученных на КПП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 6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семинаров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0" name="Text Box 2">
            <a:extLst>
              <a:ext uri="{FF2B5EF4-FFF2-40B4-BE49-F238E27FC236}">
                <a16:creationId xmlns:a16="http://schemas.microsoft.com/office/drawing/2014/main" id="{56583FE3-F272-44A0-A596-37924C399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9756" y="4875863"/>
            <a:ext cx="3801732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Преподаватели ООК для ОК, ПК и КС ПОО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47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МТ, которые участвовали на сериях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ООК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30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МТ, которые успешного закончили ООК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 (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ОБЩИМ КОМПЕТЕНЦИЯМ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)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1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2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серии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1" name="Text Box 2">
            <a:extLst>
              <a:ext uri="{FF2B5EF4-FFF2-40B4-BE49-F238E27FC236}">
                <a16:creationId xmlns:a16="http://schemas.microsoft.com/office/drawing/2014/main" id="{8B3EE1BC-B0C5-438E-A83E-A31DC1812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9634" y="664049"/>
            <a:ext cx="3228536" cy="120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Преподаватели КК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Преподаватели с профессиональным опытом, которые прошли обучение только на КПП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2" name="Text Box 2">
            <a:extLst>
              <a:ext uri="{FF2B5EF4-FFF2-40B4-BE49-F238E27FC236}">
                <a16:creationId xmlns:a16="http://schemas.microsoft.com/office/drawing/2014/main" id="{50F4C52A-552A-4EC8-8696-384CFDD3C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8619" y="1911099"/>
            <a:ext cx="2825032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Преподаватели КК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РИПО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"/>
                <a:ea typeface="Times New Roman" panose="02020603050405020304" pitchFamily="18" charset="0"/>
                <a:cs typeface="+mn-cs"/>
              </a:rPr>
              <a:t>Преподаватели с профессиональным опытом, которые прошли обучение в РИПО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,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gency"/>
                <a:ea typeface="Times New Roman" panose="02020603050405020304" pitchFamily="18" charset="0"/>
                <a:cs typeface="+mn-cs"/>
              </a:rPr>
              <a:t> эксперт из Министерства и МТ, которые не посетили КПП в силу исключения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53BAF191-8679-48D3-B5DD-1DF47A83C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2127" y="3935883"/>
            <a:ext cx="2835594" cy="173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Преподаватели ООК с профессиональным опытом для обучения ООК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Times New Roman" panose="02020603050405020304" pitchFamily="18" charset="0"/>
                <a:cs typeface="+mn-cs"/>
              </a:rPr>
              <a:t>4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преподавателя ООК были обучены в РИПО конкретным компетенциям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23" name="Дата 3">
            <a:extLst>
              <a:ext uri="{FF2B5EF4-FFF2-40B4-BE49-F238E27FC236}">
                <a16:creationId xmlns:a16="http://schemas.microsoft.com/office/drawing/2014/main" id="{AF8DB4B2-C672-42B5-913C-401383CDEB35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4101458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57DE47-E463-4542-A0EB-100CB9E836EA}"/>
              </a:ext>
            </a:extLst>
          </p:cNvPr>
          <p:cNvSpPr/>
          <p:nvPr/>
        </p:nvSpPr>
        <p:spPr>
          <a:xfrm>
            <a:off x="1875879" y="92110"/>
            <a:ext cx="5608267" cy="489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Распределение преподавателей КК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5195F7B-FD61-41F6-AC72-A2ECF5AC8023}"/>
              </a:ext>
            </a:extLst>
          </p:cNvPr>
          <p:cNvCxnSpPr>
            <a:cxnSpLocks/>
          </p:cNvCxnSpPr>
          <p:nvPr/>
        </p:nvCxnSpPr>
        <p:spPr>
          <a:xfrm>
            <a:off x="0" y="66498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20">
            <a:extLst>
              <a:ext uri="{FF2B5EF4-FFF2-40B4-BE49-F238E27FC236}">
                <a16:creationId xmlns:a16="http://schemas.microsoft.com/office/drawing/2014/main" id="{3D719FC5-FB6A-4EC6-9F04-FF258E4E0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36">
            <a:extLst>
              <a:ext uri="{FF2B5EF4-FFF2-40B4-BE49-F238E27FC236}">
                <a16:creationId xmlns:a16="http://schemas.microsoft.com/office/drawing/2014/main" id="{97136798-CE7A-4F57-9E87-58B5A8492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21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793A80-624F-4336-95D7-ECFDC9CE0D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400664"/>
              </p:ext>
            </p:extLst>
          </p:nvPr>
        </p:nvGraphicFramePr>
        <p:xfrm>
          <a:off x="609570" y="1501304"/>
          <a:ext cx="7988909" cy="1993282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6907967">
                  <a:extLst>
                    <a:ext uri="{9D8B030D-6E8A-4147-A177-3AD203B41FA5}">
                      <a16:colId xmlns:a16="http://schemas.microsoft.com/office/drawing/2014/main" val="3823749919"/>
                    </a:ext>
                  </a:extLst>
                </a:gridCol>
                <a:gridCol w="1080942">
                  <a:extLst>
                    <a:ext uri="{9D8B030D-6E8A-4147-A177-3AD203B41FA5}">
                      <a16:colId xmlns:a16="http://schemas.microsoft.com/office/drawing/2014/main" val="3183724667"/>
                    </a:ext>
                  </a:extLst>
                </a:gridCol>
              </a:tblGrid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ПОДРОБНОСТИ </a:t>
                      </a:r>
                      <a:endParaRPr lang="en-US" sz="1900" b="0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FFFFFF"/>
                          </a:solidFill>
                          <a:effectLst/>
                        </a:rPr>
                        <a:t>#</a:t>
                      </a:r>
                      <a:endParaRPr lang="en-US" sz="22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60" marR="127860" marT="0" marB="0"/>
                </a:tc>
                <a:extLst>
                  <a:ext uri="{0D108BD9-81ED-4DB2-BD59-A6C34878D82A}">
                    <a16:rowId xmlns:a16="http://schemas.microsoft.com/office/drawing/2014/main" val="1755611070"/>
                  </a:ext>
                </a:extLst>
              </a:tr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Общее количество МТ, готовых к проведению каскадного обучения </a:t>
                      </a:r>
                      <a:endParaRPr lang="en-US" sz="19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en-US" sz="2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60" marR="127860" marT="0" marB="0"/>
                </a:tc>
                <a:extLst>
                  <a:ext uri="{0D108BD9-81ED-4DB2-BD59-A6C34878D82A}">
                    <a16:rowId xmlns:a16="http://schemas.microsoft.com/office/drawing/2014/main" val="2018720628"/>
                  </a:ext>
                </a:extLst>
              </a:tr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сотрудников Министерства, посетивших РИПО </a:t>
                      </a:r>
                      <a:endParaRPr lang="en-US" sz="19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4</a:t>
                      </a:r>
                      <a:endParaRPr lang="en-US" sz="22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60" marR="127860" marT="0" marB="0"/>
                </a:tc>
                <a:extLst>
                  <a:ext uri="{0D108BD9-81ED-4DB2-BD59-A6C34878D82A}">
                    <a16:rowId xmlns:a16="http://schemas.microsoft.com/office/drawing/2014/main" val="409049392"/>
                  </a:ext>
                </a:extLst>
              </a:tr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участников, которые не посетили КПП </a:t>
                      </a:r>
                      <a:endParaRPr lang="en-US" sz="19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US" sz="22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60" marR="127860" marT="0" marB="0"/>
                </a:tc>
                <a:extLst>
                  <a:ext uri="{0D108BD9-81ED-4DB2-BD59-A6C34878D82A}">
                    <a16:rowId xmlns:a16="http://schemas.microsoft.com/office/drawing/2014/main" val="4079432033"/>
                  </a:ext>
                </a:extLst>
              </a:tr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Общее количество участников, отправленных в РИПО </a:t>
                      </a:r>
                      <a:endParaRPr lang="en-US" sz="19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43</a:t>
                      </a:r>
                      <a:endParaRPr lang="en-US" sz="2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60" marR="127860" marT="0" marB="0"/>
                </a:tc>
                <a:extLst>
                  <a:ext uri="{0D108BD9-81ED-4DB2-BD59-A6C34878D82A}">
                    <a16:rowId xmlns:a16="http://schemas.microsoft.com/office/drawing/2014/main" val="377465635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CB0C657-75C9-4385-A401-D35A2E4D84B7}"/>
              </a:ext>
            </a:extLst>
          </p:cNvPr>
          <p:cNvSpPr/>
          <p:nvPr/>
        </p:nvSpPr>
        <p:spPr>
          <a:xfrm>
            <a:off x="1016379" y="851984"/>
            <a:ext cx="7111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МТ обученные в РИПО в качестве преподавателей КК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42DB21B-7D6C-4DAA-B0C2-C79F35025730}"/>
              </a:ext>
            </a:extLst>
          </p:cNvPr>
          <p:cNvSpPr/>
          <p:nvPr/>
        </p:nvSpPr>
        <p:spPr>
          <a:xfrm>
            <a:off x="995505" y="3733458"/>
            <a:ext cx="72170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МТ, обученные на КПП  в качестве преподавателей КК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D73FE82-D12B-40A9-A9C9-FC5C6E879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059543"/>
              </p:ext>
            </p:extLst>
          </p:nvPr>
        </p:nvGraphicFramePr>
        <p:xfrm>
          <a:off x="609570" y="4380680"/>
          <a:ext cx="7988909" cy="1683485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7272808">
                  <a:extLst>
                    <a:ext uri="{9D8B030D-6E8A-4147-A177-3AD203B41FA5}">
                      <a16:colId xmlns:a16="http://schemas.microsoft.com/office/drawing/2014/main" val="3669624434"/>
                    </a:ext>
                  </a:extLst>
                </a:gridCol>
                <a:gridCol w="716101">
                  <a:extLst>
                    <a:ext uri="{9D8B030D-6E8A-4147-A177-3AD203B41FA5}">
                      <a16:colId xmlns:a16="http://schemas.microsoft.com/office/drawing/2014/main" val="57390786"/>
                    </a:ext>
                  </a:extLst>
                </a:gridCol>
              </a:tblGrid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ПОДРОБНОСТИ </a:t>
                      </a:r>
                      <a:endParaRPr lang="en-US" sz="1900" b="0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859" marR="127859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FFFFFF"/>
                          </a:solidFill>
                          <a:effectLst/>
                        </a:rPr>
                        <a:t>#</a:t>
                      </a:r>
                      <a:endParaRPr lang="en-US" sz="19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59" marR="127859" marT="0" marB="0"/>
                </a:tc>
                <a:extLst>
                  <a:ext uri="{0D108BD9-81ED-4DB2-BD59-A6C34878D82A}">
                    <a16:rowId xmlns:a16="http://schemas.microsoft.com/office/drawing/2014/main" val="2525701750"/>
                  </a:ext>
                </a:extLst>
              </a:tr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Общее количество МТ, готовых к проведению каскадного обучения</a:t>
                      </a:r>
                      <a:endParaRPr lang="en-US" sz="19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0">
                          <a:solidFill>
                            <a:srgbClr val="000000"/>
                          </a:solidFill>
                          <a:effectLst/>
                        </a:rPr>
                        <a:t>44</a:t>
                      </a:r>
                      <a:endParaRPr lang="en-US" sz="19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59" marR="127859" marT="0" marB="0"/>
                </a:tc>
                <a:extLst>
                  <a:ext uri="{0D108BD9-81ED-4DB2-BD59-A6C34878D82A}">
                    <a16:rowId xmlns:a16="http://schemas.microsoft.com/office/drawing/2014/main" val="1492558199"/>
                  </a:ext>
                </a:extLst>
              </a:tr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МТ с профессиональным опытом </a:t>
                      </a:r>
                      <a:endParaRPr lang="en-US" sz="19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</a:rPr>
                        <a:t>13</a:t>
                      </a:r>
                      <a:endParaRPr lang="en-US" sz="19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59" marR="127859" marT="0" marB="0"/>
                </a:tc>
                <a:extLst>
                  <a:ext uri="{0D108BD9-81ED-4DB2-BD59-A6C34878D82A}">
                    <a16:rowId xmlns:a16="http://schemas.microsoft.com/office/drawing/2014/main" val="901213674"/>
                  </a:ext>
                </a:extLst>
              </a:tr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МТ, которые не посетили КПП </a:t>
                      </a:r>
                      <a:endParaRPr lang="en-US" sz="19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US" sz="19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59" marR="127859" marT="0" marB="0"/>
                </a:tc>
                <a:extLst>
                  <a:ext uri="{0D108BD9-81ED-4DB2-BD59-A6C34878D82A}">
                    <a16:rowId xmlns:a16="http://schemas.microsoft.com/office/drawing/2014/main" val="3054780624"/>
                  </a:ext>
                </a:extLst>
              </a:tr>
              <a:tr h="3366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Общее количество МТ </a:t>
                      </a:r>
                      <a:endParaRPr lang="en-US" sz="19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</a:rPr>
                        <a:t>59</a:t>
                      </a:r>
                      <a:endParaRPr lang="en-US" sz="19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859" marR="127859" marT="0" marB="0"/>
                </a:tc>
                <a:extLst>
                  <a:ext uri="{0D108BD9-81ED-4DB2-BD59-A6C34878D82A}">
                    <a16:rowId xmlns:a16="http://schemas.microsoft.com/office/drawing/2014/main" val="1741347850"/>
                  </a:ext>
                </a:extLst>
              </a:tr>
            </a:tbl>
          </a:graphicData>
        </a:graphic>
      </p:graphicFrame>
      <p:sp>
        <p:nvSpPr>
          <p:cNvPr id="14" name="Дата 3">
            <a:extLst>
              <a:ext uri="{FF2B5EF4-FFF2-40B4-BE49-F238E27FC236}">
                <a16:creationId xmlns:a16="http://schemas.microsoft.com/office/drawing/2014/main" id="{535A2A82-CC1B-4BF9-8872-B20CC22DD515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4098871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5195F7B-FD61-41F6-AC72-A2ECF5AC8023}"/>
              </a:ext>
            </a:extLst>
          </p:cNvPr>
          <p:cNvCxnSpPr>
            <a:cxnSpLocks/>
          </p:cNvCxnSpPr>
          <p:nvPr/>
        </p:nvCxnSpPr>
        <p:spPr>
          <a:xfrm>
            <a:off x="0" y="66498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20">
            <a:extLst>
              <a:ext uri="{FF2B5EF4-FFF2-40B4-BE49-F238E27FC236}">
                <a16:creationId xmlns:a16="http://schemas.microsoft.com/office/drawing/2014/main" id="{3D719FC5-FB6A-4EC6-9F04-FF258E4E0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36">
            <a:extLst>
              <a:ext uri="{FF2B5EF4-FFF2-40B4-BE49-F238E27FC236}">
                <a16:creationId xmlns:a16="http://schemas.microsoft.com/office/drawing/2014/main" id="{97136798-CE7A-4F57-9E87-58B5A8492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21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CD1B73-0F08-49B7-BD17-96BC95ED1BAF}"/>
              </a:ext>
            </a:extLst>
          </p:cNvPr>
          <p:cNvSpPr/>
          <p:nvPr/>
        </p:nvSpPr>
        <p:spPr>
          <a:xfrm>
            <a:off x="1863265" y="107500"/>
            <a:ext cx="6065956" cy="489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общим компетенциям (ООК)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8073E50-9AFB-4175-BDC1-1A68725403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040753"/>
              </p:ext>
            </p:extLst>
          </p:nvPr>
        </p:nvGraphicFramePr>
        <p:xfrm>
          <a:off x="606388" y="3778787"/>
          <a:ext cx="7931224" cy="2394467"/>
        </p:xfrm>
        <a:graphic>
          <a:graphicData uri="http://schemas.openxmlformats.org/drawingml/2006/table">
            <a:tbl>
              <a:tblPr firstRow="1" firstCol="1" bandRow="1">
                <a:tableStyleId>{1E171933-4619-4E11-9A3F-F7608DF75F80}</a:tableStyleId>
              </a:tblPr>
              <a:tblGrid>
                <a:gridCol w="7139136">
                  <a:extLst>
                    <a:ext uri="{9D8B030D-6E8A-4147-A177-3AD203B41FA5}">
                      <a16:colId xmlns:a16="http://schemas.microsoft.com/office/drawing/2014/main" val="57113850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637335334"/>
                    </a:ext>
                  </a:extLst>
                </a:gridCol>
              </a:tblGrid>
              <a:tr h="414656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FFFFFF"/>
                          </a:solidFill>
                          <a:effectLst/>
                        </a:rPr>
                        <a:t>DETAILS</a:t>
                      </a:r>
                      <a:endParaRPr lang="en-US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FFFFFF"/>
                          </a:solidFill>
                          <a:effectLst/>
                        </a:rPr>
                        <a:t>#</a:t>
                      </a:r>
                      <a:endParaRPr lang="en-US" sz="18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5179254"/>
                  </a:ext>
                </a:extLst>
              </a:tr>
              <a:tr h="414656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</a:rPr>
                        <a:t>Общее количество МТ готовых (соответствующих) для ООК</a:t>
                      </a:r>
                      <a:endParaRPr lang="en-US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effectLst/>
                        </a:rPr>
                        <a:t>30</a:t>
                      </a:r>
                      <a:endParaRPr lang="en-US" sz="18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0598393"/>
                  </a:ext>
                </a:extLst>
              </a:tr>
              <a:tr h="414656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МТ, которые были отклонены Министерством </a:t>
                      </a:r>
                      <a:endParaRPr lang="en-US" sz="18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</a:t>
                      </a:r>
                      <a:endParaRPr lang="en-US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886797"/>
                  </a:ext>
                </a:extLst>
              </a:tr>
              <a:tr h="375803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участников, которые не завершили 1 серию обучения</a:t>
                      </a:r>
                      <a:endParaRPr lang="en-US" sz="1800" b="0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154407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участников, которые не завершили 2 серию обучения</a:t>
                      </a:r>
                      <a:endParaRPr lang="en-US" sz="18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13</a:t>
                      </a:r>
                      <a:endParaRPr lang="en-US" sz="18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6549046"/>
                  </a:ext>
                </a:extLst>
              </a:tr>
              <a:tr h="414656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МТ участвовавшие на сериях ООК </a:t>
                      </a:r>
                      <a:endParaRPr lang="en-US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effectLst/>
                        </a:rPr>
                        <a:t>47</a:t>
                      </a:r>
                      <a:endParaRPr lang="en-US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797192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B10CB52-C4E3-4872-9E64-79CFE3649557}"/>
              </a:ext>
            </a:extLst>
          </p:cNvPr>
          <p:cNvGraphicFramePr>
            <a:graphicFrameLocks noGrp="1"/>
          </p:cNvGraphicFramePr>
          <p:nvPr/>
        </p:nvGraphicFramePr>
        <p:xfrm>
          <a:off x="234452" y="704945"/>
          <a:ext cx="8730036" cy="2789952"/>
        </p:xfrm>
        <a:graphic>
          <a:graphicData uri="http://schemas.openxmlformats.org/drawingml/2006/table">
            <a:tbl>
              <a:tblPr firstRow="1" firstCol="1" bandRow="1"/>
              <a:tblGrid>
                <a:gridCol w="3905500">
                  <a:extLst>
                    <a:ext uri="{9D8B030D-6E8A-4147-A177-3AD203B41FA5}">
                      <a16:colId xmlns:a16="http://schemas.microsoft.com/office/drawing/2014/main" val="1685396605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1168522776"/>
                    </a:ext>
                  </a:extLst>
                </a:gridCol>
              </a:tblGrid>
              <a:tr h="3858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ООК</a:t>
                      </a:r>
                      <a:r>
                        <a:rPr lang="ru-RU" sz="15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5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СЕРИЯ</a:t>
                      </a: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ООК</a:t>
                      </a: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5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СЕРИЯ</a:t>
                      </a: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892250"/>
                  </a:ext>
                </a:extLst>
              </a:tr>
              <a:tr h="503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День1:</a:t>
                      </a:r>
                      <a:r>
                        <a:rPr lang="ru-RU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«управление заинтересованными сторонами и партнерами»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</a:t>
                      </a:r>
                      <a:r>
                        <a:rPr lang="en-US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«решение проблем»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950794"/>
                  </a:ext>
                </a:extLst>
              </a:tr>
              <a:tr h="3858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</a:t>
                      </a:r>
                      <a:r>
                        <a:rPr lang="en-US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2:</a:t>
                      </a:r>
                      <a:r>
                        <a:rPr lang="en-US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«навыки фасилитации»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</a:t>
                      </a:r>
                      <a:r>
                        <a:rPr lang="en-US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2: </a:t>
                      </a:r>
                      <a:r>
                        <a:rPr lang="ru-RU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«управление временем»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5170993"/>
                  </a:ext>
                </a:extLst>
              </a:tr>
              <a:tr h="503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</a:t>
                      </a:r>
                      <a:r>
                        <a:rPr lang="en-US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3:</a:t>
                      </a:r>
                      <a:r>
                        <a:rPr lang="en-US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«командная работа»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3:</a:t>
                      </a:r>
                      <a:r>
                        <a:rPr lang="ru-RU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«лидерство, основанное на управлении»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296381"/>
                  </a:ext>
                </a:extLst>
              </a:tr>
              <a:tr h="503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</a:t>
                      </a:r>
                      <a:r>
                        <a:rPr lang="en-US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4:</a:t>
                      </a:r>
                      <a:r>
                        <a:rPr lang="en-US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«навыки презентации»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4: </a:t>
                      </a:r>
                      <a:r>
                        <a:rPr lang="ru-RU" sz="15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«охрана труда и безопасность здоровья»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2377321"/>
                  </a:ext>
                </a:extLst>
              </a:tr>
              <a:tr h="5030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</a:t>
                      </a:r>
                      <a:r>
                        <a:rPr lang="en-US" sz="1500" b="1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5:</a:t>
                      </a:r>
                      <a:r>
                        <a:rPr lang="en-US" sz="1500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«навыки коммуникации»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5:</a:t>
                      </a:r>
                      <a:r>
                        <a:rPr lang="ru-RU" sz="1500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«информированность об окружающей среде»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84" marR="917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50549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2986E439-4898-4D1C-BAED-FC1BE4901AE1}"/>
              </a:ext>
            </a:extLst>
          </p:cNvPr>
          <p:cNvSpPr/>
          <p:nvPr/>
        </p:nvSpPr>
        <p:spPr>
          <a:xfrm>
            <a:off x="1691680" y="3317122"/>
            <a:ext cx="6409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МТ, обученные в качестве преподавателей ООК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C8641FA6-7AB4-4EDD-A82F-2407D765AFE1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3804980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16632"/>
            <a:ext cx="7772400" cy="5760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Стратегия НПР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Дата 3"/>
          <p:cNvSpPr txBox="1">
            <a:spLocks noGrp="1"/>
          </p:cNvSpPr>
          <p:nvPr/>
        </p:nvSpPr>
        <p:spPr bwMode="auto">
          <a:xfrm>
            <a:off x="1979712" y="6309320"/>
            <a:ext cx="4680520" cy="42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  <p:pic>
        <p:nvPicPr>
          <p:cNvPr id="3074" name="Рисунок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357026"/>
            <a:ext cx="762166" cy="38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eu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171" y="6357025"/>
            <a:ext cx="674987" cy="42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4909EA-E964-4514-8BEA-D1333E8B2A3B}"/>
              </a:ext>
            </a:extLst>
          </p:cNvPr>
          <p:cNvSpPr txBox="1"/>
          <p:nvPr/>
        </p:nvSpPr>
        <p:spPr>
          <a:xfrm>
            <a:off x="177280" y="385454"/>
            <a:ext cx="8784976" cy="592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+mn-cs"/>
              </a:rPr>
              <a:t>Ожидаемые результаты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+mn-cs"/>
              </a:rPr>
              <a:t>: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 pitchFamily="34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приобретённых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навыков для применения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государственных образовательных стандартов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новых учебных программ в 9-11 классах и по новым предметам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обновление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знаний, навыков и компетенций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мотивация, поощрение и поддержка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профессионального развития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инженерно-педагогических работников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управленческих и ключевых компетенций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 на практике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достигнутых результатов тренингов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делиться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хорошим опытом и представлять успешные педагогические практики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исследование и анализ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педагогических проблем с акцентом на возможности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формирования новой политики и подходов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области обеспечения НПОО на уровне образовательного учреждения, муниципалитета, района и на национальном уровне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427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Дата 3"/>
          <p:cNvSpPr txBox="1">
            <a:spLocks noGrp="1"/>
          </p:cNvSpPr>
          <p:nvPr/>
        </p:nvSpPr>
        <p:spPr bwMode="auto">
          <a:xfrm>
            <a:off x="1907704" y="6313965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82A640-4E07-419F-83D0-3672BF24EBC4}"/>
              </a:ext>
            </a:extLst>
          </p:cNvPr>
          <p:cNvSpPr txBox="1">
            <a:spLocks/>
          </p:cNvSpPr>
          <p:nvPr/>
        </p:nvSpPr>
        <p:spPr bwMode="auto">
          <a:xfrm>
            <a:off x="323528" y="1102314"/>
            <a:ext cx="8640960" cy="5062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algn="l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предоставляет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обзор всей деятельности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по профессиональному развитию сотрудников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НПОО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предоставляет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отзывы о работе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центров повышения квалификации преподавателей (ЦПК)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помогает МТМЗН и ЦПК получить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максимальную выгоду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от инвестиций в повышение квалификации специалистов НПОО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позволяет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сравнивать результаты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со запланированными показателями, определяя таким образом сильные и слабые стороны как в плане, так и в исполнении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помогает ЦПК и УМЦ (Учебно-методический центр) улучшить рабочий процесс, что может привести к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лучшему согласованию реакции НПР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с потребностями преподавателей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позволяет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децентрализовать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принятие решений о содержании НПР и деятельностях в развитие кадрового потенциала НПОО</a:t>
            </a:r>
          </a:p>
          <a:p>
            <a:pPr marL="342900" marR="0" lvl="0" indent="-342900" algn="l" defTabSz="914400" rtl="0" eaLnBrk="0" fontAlgn="auto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6B7492-69B1-45E4-9809-9CA855F0CEE3}"/>
              </a:ext>
            </a:extLst>
          </p:cNvPr>
          <p:cNvSpPr/>
          <p:nvPr/>
        </p:nvSpPr>
        <p:spPr>
          <a:xfrm>
            <a:off x="3236538" y="172858"/>
            <a:ext cx="2670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en-US" sz="5400" b="1" i="0" u="none" strike="noStrike" kern="1200" cap="none" spc="0" normalizeH="0" baseline="0" noProof="0" dirty="0">
                <a:ln w="12700" cmpd="sng">
                  <a:solidFill>
                    <a:srgbClr val="8064A2"/>
                  </a:solidFill>
                  <a:prstDash val="solid"/>
                </a:ln>
                <a:gradFill>
                  <a:gsLst>
                    <a:gs pos="0">
                      <a:srgbClr val="8064A2"/>
                    </a:gs>
                    <a:gs pos="4000">
                      <a:srgbClr val="8064A2">
                        <a:lumMod val="60000"/>
                        <a:lumOff val="40000"/>
                      </a:srgbClr>
                    </a:gs>
                    <a:gs pos="87000">
                      <a:srgbClr val="8064A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ИСУ НПР</a:t>
            </a:r>
            <a:endParaRPr kumimoji="0" lang="en-US" sz="5400" b="1" i="0" u="none" strike="noStrike" kern="1200" cap="none" spc="0" normalizeH="0" baseline="0" noProof="0" dirty="0">
              <a:ln w="12700" cmpd="sng">
                <a:solidFill>
                  <a:srgbClr val="8064A2"/>
                </a:solidFill>
                <a:prstDash val="solid"/>
              </a:ln>
              <a:gradFill>
                <a:gsLst>
                  <a:gs pos="0">
                    <a:srgbClr val="8064A2"/>
                  </a:gs>
                  <a:gs pos="4000">
                    <a:srgbClr val="8064A2">
                      <a:lumMod val="60000"/>
                      <a:lumOff val="40000"/>
                    </a:srgbClr>
                  </a:gs>
                  <a:gs pos="87000">
                    <a:srgbClr val="8064A2">
                      <a:lumMod val="20000"/>
                      <a:lumOff val="80000"/>
                    </a:srgbClr>
                  </a:gs>
                </a:gsLst>
                <a:lin ang="5400000"/>
              </a:gra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534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67157" y="2624835"/>
            <a:ext cx="4391835" cy="36570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1268760"/>
            <a:ext cx="3078747" cy="1140051"/>
          </a:xfrm>
          <a:prstGeom prst="rect">
            <a:avLst/>
          </a:prstGeom>
        </p:spPr>
      </p:pic>
      <p:sp>
        <p:nvSpPr>
          <p:cNvPr id="5" name="Дата 3"/>
          <p:cNvSpPr txBox="1">
            <a:spLocks noGrp="1"/>
          </p:cNvSpPr>
          <p:nvPr/>
        </p:nvSpPr>
        <p:spPr bwMode="auto">
          <a:xfrm>
            <a:off x="1979724" y="6308728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67544" y="1413058"/>
            <a:ext cx="8243248" cy="79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Рабочая группа (РГ3) – по ИСУ НПР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4485" y="2231744"/>
          <a:ext cx="3942715" cy="3918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2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18165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ru-RU" sz="3200" b="0" dirty="0">
                          <a:solidFill>
                            <a:srgbClr val="0070C0"/>
                          </a:solidFill>
                        </a:rPr>
                        <a:t>Цель РГ № 3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  <a:defRPr/>
                      </a:pPr>
                      <a:endParaRPr lang="ru-RU" sz="900" b="0" dirty="0">
                        <a:solidFill>
                          <a:srgbClr val="0070C0"/>
                        </a:solidFill>
                      </a:endParaRP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2400" b="0" dirty="0">
                          <a:solidFill>
                            <a:srgbClr val="002060"/>
                          </a:solidFill>
                        </a:rPr>
                        <a:t>определить </a:t>
                      </a:r>
                      <a:r>
                        <a:rPr lang="ru-RU" sz="2400" b="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сферу и минимальные требования </a:t>
                      </a:r>
                      <a:r>
                        <a:rPr lang="ru-RU" sz="2400" b="0" dirty="0">
                          <a:solidFill>
                            <a:srgbClr val="002060"/>
                          </a:solidFill>
                        </a:rPr>
                        <a:t>для 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</a:rPr>
                        <a:t>полнофункциональной ИСУ НПР</a:t>
                      </a:r>
                      <a:r>
                        <a:rPr lang="ru-RU" sz="2400" b="0" dirty="0">
                          <a:solidFill>
                            <a:srgbClr val="002060"/>
                          </a:solidFill>
                        </a:rPr>
                        <a:t>, охватывающей все потребности управления информацией, касающейся деятельности НПР для НПОО в Таджикистане</a:t>
                      </a:r>
                      <a:endParaRPr lang="en-US" sz="2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564008" y="3207574"/>
            <a:ext cx="3456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#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по ИСУ НПР создана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2800" dirty="0">
                <a:solidFill>
                  <a:srgbClr val="0070C0"/>
                </a:solidFill>
                <a:latin typeface="Calibri"/>
              </a:rPr>
              <a:t>6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заседаний РГ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#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до конца проекта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899592" y="188649"/>
            <a:ext cx="7772400" cy="614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Цели и задачи РГ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#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3</a:t>
            </a:r>
            <a:endParaRPr kumimoji="0" lang="bg-BG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1635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3"/>
          <p:cNvSpPr txBox="1">
            <a:spLocks noGrp="1"/>
          </p:cNvSpPr>
          <p:nvPr/>
        </p:nvSpPr>
        <p:spPr bwMode="auto">
          <a:xfrm>
            <a:off x="1929583" y="6242193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000066"/>
                </a:solidFill>
              </a:rPr>
              <a:t>Проект финансируется Европейским Союзом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685800" y="34657"/>
            <a:ext cx="7772400" cy="432049"/>
          </a:xfrm>
        </p:spPr>
        <p:txBody>
          <a:bodyPr/>
          <a:lstStyle/>
          <a:p>
            <a:pPr eaLnBrk="1" hangingPunct="1"/>
            <a:r>
              <a:rPr lang="ru-RU" sz="4000" dirty="0">
                <a:solidFill>
                  <a:srgbClr val="0070C0"/>
                </a:solidFill>
              </a:rPr>
              <a:t>Д.3  Поставка оборудования</a:t>
            </a:r>
            <a:r>
              <a:rPr lang="en-US" sz="4000" dirty="0">
                <a:solidFill>
                  <a:srgbClr val="0070C0"/>
                </a:solidFill>
              </a:rPr>
              <a:t> - </a:t>
            </a:r>
            <a:r>
              <a:rPr lang="bg-BG" sz="4000" dirty="0">
                <a:solidFill>
                  <a:srgbClr val="0070C0"/>
                </a:solidFill>
              </a:rPr>
              <a:t>ЦПК 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0952" y="1340768"/>
            <a:ext cx="9036496" cy="4824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+mj-ea"/>
                <a:cs typeface="+mj-cs"/>
              </a:defRPr>
            </a:lvl1pPr>
          </a:lstStyle>
          <a:p>
            <a:pPr marL="57150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serif"/>
              </a:rPr>
              <a:t>Техническое и технологическое </a:t>
            </a:r>
            <a:r>
              <a:rPr lang="ru-RU" dirty="0">
                <a:solidFill>
                  <a:srgbClr val="002060"/>
                </a:solidFill>
                <a:latin typeface="Times New Roman,serif"/>
              </a:rPr>
              <a:t>оборудование - для специальностей: </a:t>
            </a:r>
            <a:r>
              <a:rPr lang="ru-RU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serif"/>
              </a:rPr>
              <a:t>токарь, газоэлектросварщик, электрик и автомеханик</a:t>
            </a:r>
            <a:endParaRPr lang="en-GB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,serif"/>
            </a:endParaRPr>
          </a:p>
          <a:p>
            <a:pPr>
              <a:spcBef>
                <a:spcPts val="0"/>
              </a:spcBef>
            </a:pPr>
            <a:endParaRPr lang="en-US" sz="1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serif"/>
              </a:rPr>
              <a:t>Архитектура и строительное </a:t>
            </a:r>
            <a:r>
              <a:rPr lang="ru-RU" dirty="0">
                <a:solidFill>
                  <a:srgbClr val="002060"/>
                </a:solidFill>
                <a:latin typeface="Times New Roman,serif"/>
              </a:rPr>
              <a:t>оборудование - для специальностей: </a:t>
            </a:r>
            <a:r>
              <a:rPr lang="ru-RU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serif"/>
              </a:rPr>
              <a:t>сантехник, плотник, строитель и модельер</a:t>
            </a:r>
            <a:endParaRPr lang="en-GB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,serif"/>
            </a:endParaRPr>
          </a:p>
          <a:p>
            <a:pPr>
              <a:spcBef>
                <a:spcPts val="0"/>
              </a:spcBef>
            </a:pPr>
            <a:endParaRPr lang="en-US" sz="9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Пищевая промышленность и сельское хозяйство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 - по специальностям: </a:t>
            </a:r>
            <a:r>
              <a:rPr lang="ru-RU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повар, кондитер и фермер - предприниматель</a:t>
            </a:r>
            <a:endParaRPr lang="en-US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073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16632"/>
            <a:ext cx="7772400" cy="576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dirty="0">
                <a:solidFill>
                  <a:srgbClr val="0070C0"/>
                </a:solidFill>
              </a:rPr>
              <a:t>Поставщики услуг НПР </a:t>
            </a:r>
            <a:r>
              <a:rPr lang="en-US" sz="3600" dirty="0">
                <a:solidFill>
                  <a:srgbClr val="0070C0"/>
                </a:solidFill>
              </a:rPr>
              <a:t>– </a:t>
            </a:r>
            <a:r>
              <a:rPr lang="bg-BG" sz="3600" b="1" dirty="0">
                <a:solidFill>
                  <a:srgbClr val="C00000"/>
                </a:solidFill>
              </a:rPr>
              <a:t>ЦПК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6" name="Picture 5" descr="Image result for карта таджикистан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" y="709246"/>
            <a:ext cx="9144000" cy="6148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050" descr="C:\Work\Free Animated Bullets_files\anibull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87813"/>
            <a:ext cx="1143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50" descr="C:\Work\Free Animated Bullets_files\anibull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962400"/>
            <a:ext cx="1143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50" descr="C:\Work\Free Animated Bullets_files\anibull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388" y="4172458"/>
            <a:ext cx="1143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50" descr="C:\Work\Free Animated Bullets_files\anibull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484" y="4082356"/>
            <a:ext cx="1143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50" descr="C:\Work\Free Animated Bullets_files\anibull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869160"/>
            <a:ext cx="1143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50" descr="C:\Work\Free Animated Bullets_files\anibull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60492"/>
            <a:ext cx="113087" cy="12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50" descr="C:\Work\Free Animated Bullets_files\anibull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984574"/>
            <a:ext cx="1143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50" descr="C:\Work\Free Animated Bullets_files\anibull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955" y="4994573"/>
            <a:ext cx="1143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2627784" y="3867045"/>
            <a:ext cx="1896539" cy="576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bg-BG" sz="1800" b="1" dirty="0">
                <a:solidFill>
                  <a:srgbClr val="B43108"/>
                </a:solidFill>
              </a:rPr>
              <a:t>Сантехник</a:t>
            </a:r>
            <a:r>
              <a:rPr lang="en-US" sz="1800" b="1" dirty="0">
                <a:solidFill>
                  <a:srgbClr val="B43108"/>
                </a:solidFill>
              </a:rPr>
              <a:t> </a:t>
            </a:r>
          </a:p>
          <a:p>
            <a:pPr algn="l">
              <a:defRPr/>
            </a:pPr>
            <a:r>
              <a:rPr lang="bg-BG" sz="1800" b="1" dirty="0">
                <a:solidFill>
                  <a:srgbClr val="B43108"/>
                </a:solidFill>
              </a:rPr>
              <a:t>Строительство</a:t>
            </a:r>
            <a:r>
              <a:rPr lang="en-US" sz="1800" b="1" dirty="0">
                <a:solidFill>
                  <a:srgbClr val="B43108"/>
                </a:solidFill>
              </a:rPr>
              <a:t> </a:t>
            </a:r>
            <a:endParaRPr lang="bg-BG" sz="1800" b="1" dirty="0">
              <a:solidFill>
                <a:srgbClr val="B43108"/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178164" y="3552360"/>
            <a:ext cx="1800125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be-BY" sz="1800" b="1" dirty="0">
                <a:solidFill>
                  <a:srgbClr val="B43108"/>
                </a:solidFill>
              </a:rPr>
              <a:t>Электромонтёр</a:t>
            </a:r>
            <a:r>
              <a:rPr lang="en-US" sz="1800" dirty="0">
                <a:solidFill>
                  <a:srgbClr val="B43108"/>
                </a:solidFill>
              </a:rPr>
              <a:t> </a:t>
            </a:r>
            <a:endParaRPr lang="bg-BG" sz="1800" dirty="0">
              <a:solidFill>
                <a:srgbClr val="B43108"/>
              </a:solidFill>
            </a:endParaRPr>
          </a:p>
          <a:p>
            <a:pPr algn="l"/>
            <a:r>
              <a:rPr lang="be-BY" sz="1800" b="1" dirty="0">
                <a:solidFill>
                  <a:srgbClr val="B43108"/>
                </a:solidFill>
              </a:rPr>
              <a:t>Повар – кондитер</a:t>
            </a:r>
          </a:p>
          <a:p>
            <a:pPr algn="l"/>
            <a:r>
              <a:rPr lang="be-BY" sz="1800" b="1" dirty="0">
                <a:solidFill>
                  <a:srgbClr val="B43108"/>
                </a:solidFill>
              </a:rPr>
              <a:t>Бухгалтер</a:t>
            </a:r>
          </a:p>
          <a:p>
            <a:pPr algn="l"/>
            <a:r>
              <a:rPr lang="bg-BG" sz="1800" b="1" dirty="0">
                <a:solidFill>
                  <a:srgbClr val="B43108"/>
                </a:solidFill>
              </a:rPr>
              <a:t>ИКТ</a:t>
            </a:r>
            <a:endParaRPr lang="en-US" sz="1800" b="1" dirty="0">
              <a:solidFill>
                <a:srgbClr val="B43108"/>
              </a:solidFill>
            </a:endParaRPr>
          </a:p>
          <a:p>
            <a:pPr algn="l"/>
            <a:r>
              <a:rPr lang="be-BY" sz="1800" b="1" dirty="0">
                <a:solidFill>
                  <a:srgbClr val="B43108"/>
                </a:solidFill>
              </a:rPr>
              <a:t>Туроператор</a:t>
            </a:r>
            <a:r>
              <a:rPr lang="en-US" sz="1800" b="1" dirty="0">
                <a:solidFill>
                  <a:srgbClr val="002060"/>
                </a:solidFill>
              </a:rPr>
              <a:t> </a:t>
            </a:r>
            <a:endParaRPr lang="bg-BG" sz="1800" b="1" dirty="0">
              <a:solidFill>
                <a:srgbClr val="002060"/>
              </a:solidFill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978290" y="5051049"/>
            <a:ext cx="2216348" cy="12745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be-BY" sz="1800" b="1" dirty="0">
                <a:solidFill>
                  <a:srgbClr val="B43108"/>
                </a:solidFill>
              </a:rPr>
              <a:t>Сварщик</a:t>
            </a:r>
          </a:p>
          <a:p>
            <a:pPr algn="l"/>
            <a:r>
              <a:rPr lang="bg-BG" sz="1800" b="1" dirty="0">
                <a:solidFill>
                  <a:srgbClr val="B43108"/>
                </a:solidFill>
              </a:rPr>
              <a:t>Токарь</a:t>
            </a:r>
            <a:endParaRPr lang="en-US" sz="1800" b="1" dirty="0">
              <a:solidFill>
                <a:srgbClr val="B43108"/>
              </a:solidFill>
            </a:endParaRPr>
          </a:p>
          <a:p>
            <a:pPr algn="l"/>
            <a:r>
              <a:rPr lang="be-BY" sz="1800" b="1" dirty="0">
                <a:solidFill>
                  <a:srgbClr val="B43108"/>
                </a:solidFill>
              </a:rPr>
              <a:t>Повар – кондитер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391866" y="4391806"/>
            <a:ext cx="2116237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be-BY" sz="1800" b="1" dirty="0">
                <a:solidFill>
                  <a:srgbClr val="B43108"/>
                </a:solidFill>
              </a:rPr>
              <a:t>Электромонтёр</a:t>
            </a:r>
          </a:p>
          <a:p>
            <a:pPr algn="l"/>
            <a:r>
              <a:rPr lang="bg-BG" sz="1800" b="1" dirty="0">
                <a:solidFill>
                  <a:srgbClr val="B43108"/>
                </a:solidFill>
              </a:rPr>
              <a:t>Слесарь</a:t>
            </a:r>
            <a:endParaRPr lang="en-US" sz="1800" b="1" dirty="0">
              <a:solidFill>
                <a:srgbClr val="B43108"/>
              </a:solidFill>
            </a:endParaRPr>
          </a:p>
          <a:p>
            <a:pPr algn="l">
              <a:defRPr/>
            </a:pPr>
            <a:r>
              <a:rPr lang="bg-BG" sz="1800" b="1" dirty="0">
                <a:solidFill>
                  <a:srgbClr val="B43108"/>
                </a:solidFill>
              </a:rPr>
              <a:t>Фермер</a:t>
            </a:r>
            <a:endParaRPr lang="en-US" sz="1800" b="1" dirty="0">
              <a:solidFill>
                <a:srgbClr val="B43108"/>
              </a:solidFill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179513" y="1158040"/>
            <a:ext cx="2392396" cy="12745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be-BY" sz="1800" b="1" dirty="0">
                <a:solidFill>
                  <a:srgbClr val="B43108"/>
                </a:solidFill>
              </a:rPr>
              <a:t>Сварщик</a:t>
            </a:r>
          </a:p>
          <a:p>
            <a:pPr algn="r"/>
            <a:r>
              <a:rPr lang="bg-BG" sz="1800" b="1" dirty="0">
                <a:solidFill>
                  <a:srgbClr val="B43108"/>
                </a:solidFill>
              </a:rPr>
              <a:t>Сантехник</a:t>
            </a:r>
            <a:endParaRPr lang="en-US" sz="1800" b="1" dirty="0">
              <a:solidFill>
                <a:srgbClr val="B43108"/>
              </a:solidFill>
            </a:endParaRPr>
          </a:p>
          <a:p>
            <a:pPr algn="r">
              <a:defRPr/>
            </a:pPr>
            <a:r>
              <a:rPr lang="bg-BG" sz="1800" b="1" dirty="0">
                <a:solidFill>
                  <a:srgbClr val="B43108"/>
                </a:solidFill>
              </a:rPr>
              <a:t>Строительство</a:t>
            </a:r>
            <a:r>
              <a:rPr lang="en-US" sz="1800" b="1" dirty="0">
                <a:solidFill>
                  <a:srgbClr val="B43108"/>
                </a:solidFill>
              </a:rPr>
              <a:t> </a:t>
            </a: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3576053" y="1254823"/>
            <a:ext cx="1613892" cy="8992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bg-BG" sz="1800" b="1" dirty="0">
                <a:solidFill>
                  <a:srgbClr val="C00000"/>
                </a:solidFill>
              </a:rPr>
              <a:t>Автослесарь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</a:p>
          <a:p>
            <a:pPr algn="l">
              <a:defRPr/>
            </a:pPr>
            <a:r>
              <a:rPr lang="bg-BG" sz="1800" b="1" dirty="0">
                <a:solidFill>
                  <a:srgbClr val="C00000"/>
                </a:solidFill>
              </a:rPr>
              <a:t>Фермер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9" name="Дата 3"/>
          <p:cNvSpPr txBox="1">
            <a:spLocks noGrp="1"/>
          </p:cNvSpPr>
          <p:nvPr/>
        </p:nvSpPr>
        <p:spPr bwMode="auto">
          <a:xfrm>
            <a:off x="1924472" y="6506967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66"/>
                </a:solidFill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2170546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6CCF31-66FB-4721-9580-D974BF01A752}"/>
              </a:ext>
            </a:extLst>
          </p:cNvPr>
          <p:cNvSpPr/>
          <p:nvPr/>
        </p:nvSpPr>
        <p:spPr>
          <a:xfrm>
            <a:off x="1691680" y="116632"/>
            <a:ext cx="6192688" cy="423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Архитектура и строительство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ADF26B-E39A-4BE7-B416-69D908C33AB5}"/>
              </a:ext>
            </a:extLst>
          </p:cNvPr>
          <p:cNvCxnSpPr>
            <a:cxnSpLocks/>
          </p:cNvCxnSpPr>
          <p:nvPr/>
        </p:nvCxnSpPr>
        <p:spPr>
          <a:xfrm>
            <a:off x="0" y="764704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22">
            <a:extLst>
              <a:ext uri="{FF2B5EF4-FFF2-40B4-BE49-F238E27FC236}">
                <a16:creationId xmlns:a16="http://schemas.microsoft.com/office/drawing/2014/main" id="{4846B2F4-7764-401E-A4BD-3EAB1115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46" y="1327383"/>
            <a:ext cx="6303733" cy="463339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25E666B-1F9B-40E9-9BC6-C0AEA56D86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87877" y="1700808"/>
            <a:ext cx="796280" cy="84604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70F8EBB-B489-4408-A917-367459D2E5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74831" y="1502832"/>
            <a:ext cx="1394337" cy="6480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72DE3DD-CD36-401F-B82B-A121FB6B372A}"/>
              </a:ext>
            </a:extLst>
          </p:cNvPr>
          <p:cNvSpPr/>
          <p:nvPr/>
        </p:nvSpPr>
        <p:spPr>
          <a:xfrm>
            <a:off x="1802452" y="1168192"/>
            <a:ext cx="1113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KHUJAND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C6F592-07B9-4569-BD7E-56D1861EBBD8}"/>
              </a:ext>
            </a:extLst>
          </p:cNvPr>
          <p:cNvSpPr/>
          <p:nvPr/>
        </p:nvSpPr>
        <p:spPr>
          <a:xfrm>
            <a:off x="5231879" y="1319907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E03147B2-5908-4146-B7AA-6083B71219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24377" y="3389908"/>
            <a:ext cx="796280" cy="84604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BA813CD1-CF30-4828-91C4-D9667E1F541F}"/>
              </a:ext>
            </a:extLst>
          </p:cNvPr>
          <p:cNvSpPr/>
          <p:nvPr/>
        </p:nvSpPr>
        <p:spPr>
          <a:xfrm>
            <a:off x="1413869" y="3900800"/>
            <a:ext cx="109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VAKHDAT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F9AFC790-749F-4713-8E56-0148A51666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41431" y="3344332"/>
            <a:ext cx="1394337" cy="64807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FCFBE6A5-512F-4209-8397-BA5F3A7B3583}"/>
              </a:ext>
            </a:extLst>
          </p:cNvPr>
          <p:cNvSpPr/>
          <p:nvPr/>
        </p:nvSpPr>
        <p:spPr>
          <a:xfrm>
            <a:off x="4071084" y="3900569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E2F614-122E-45A9-B27E-72D85BDBBC88}"/>
              </a:ext>
            </a:extLst>
          </p:cNvPr>
          <p:cNvSpPr/>
          <p:nvPr/>
        </p:nvSpPr>
        <p:spPr>
          <a:xfrm>
            <a:off x="7635538" y="3245999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22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0309155-19B9-47C5-A087-7D97BBE1A722}"/>
              </a:ext>
            </a:extLst>
          </p:cNvPr>
          <p:cNvSpPr/>
          <p:nvPr/>
        </p:nvSpPr>
        <p:spPr>
          <a:xfrm>
            <a:off x="3838441" y="1006626"/>
            <a:ext cx="1738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Excelor – 3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9329BD2-DC66-4916-83AC-C098B8102B53}"/>
              </a:ext>
            </a:extLst>
          </p:cNvPr>
          <p:cNvSpPr/>
          <p:nvPr/>
        </p:nvSpPr>
        <p:spPr>
          <a:xfrm>
            <a:off x="3351852" y="2895392"/>
            <a:ext cx="1738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Excelor – 3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6527CCBC-6451-46C5-8C7B-0AF1916A51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75731" y="1414508"/>
            <a:ext cx="1729449" cy="1800038"/>
          </a:xfrm>
          <a:prstGeom prst="rect">
            <a:avLst/>
          </a:prstGeom>
        </p:spPr>
      </p:pic>
      <p:sp>
        <p:nvSpPr>
          <p:cNvPr id="21" name="Дата 3">
            <a:extLst>
              <a:ext uri="{FF2B5EF4-FFF2-40B4-BE49-F238E27FC236}">
                <a16:creationId xmlns:a16="http://schemas.microsoft.com/office/drawing/2014/main" id="{C0367970-A522-4DA3-82C6-32D55DD1488D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1231132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51520" y="2276872"/>
            <a:ext cx="8712968" cy="1872208"/>
          </a:xfrm>
        </p:spPr>
        <p:txBody>
          <a:bodyPr>
            <a:noAutofit/>
          </a:bodyPr>
          <a:lstStyle/>
          <a:p>
            <a:pPr algn="ctr">
              <a:spcBef>
                <a:spcPts val="960"/>
              </a:spcBef>
              <a:spcAft>
                <a:spcPts val="0"/>
              </a:spcAft>
              <a:defRPr/>
            </a:pPr>
            <a:br>
              <a:rPr lang="en-GB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Проект реализуется консорциумом во главе с GOPA</a:t>
            </a:r>
            <a:br>
              <a:rPr lang="en-US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br>
              <a:rPr lang="en-US" sz="2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chemeClr val="accent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pic>
        <p:nvPicPr>
          <p:cNvPr id="3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1008"/>
            <a:ext cx="1336536" cy="781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587" y="3647693"/>
            <a:ext cx="1298054" cy="488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16640"/>
            <a:ext cx="1176898" cy="55054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359532" y="4320061"/>
            <a:ext cx="871296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+mj-ea"/>
                <a:cs typeface="+mj-cs"/>
              </a:defRPr>
            </a:lvl1pPr>
          </a:lstStyle>
          <a:p>
            <a:pPr lvl="0" algn="ctr">
              <a:spcBef>
                <a:spcPts val="0"/>
              </a:spcBef>
            </a:pPr>
            <a:br>
              <a:rPr lang="ru-RU" sz="24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>
                <a:solidFill>
                  <a:srgbClr val="4F81BD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Представленный период реализации </a:t>
            </a:r>
          </a:p>
          <a:p>
            <a:pPr lvl="0" algn="ctr">
              <a:spcBef>
                <a:spcPts val="0"/>
              </a:spcBef>
            </a:pPr>
            <a:r>
              <a:rPr lang="ru-RU" sz="32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август 2019 – июль 2020 года</a:t>
            </a:r>
            <a:br>
              <a:rPr lang="ru-RU" sz="24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br>
              <a:rPr lang="ru-RU" sz="24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endParaRPr lang="ru-RU" sz="2400" dirty="0">
              <a:solidFill>
                <a:schemeClr val="accent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680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6CCF31-66FB-4721-9580-D974BF01A752}"/>
              </a:ext>
            </a:extLst>
          </p:cNvPr>
          <p:cNvSpPr/>
          <p:nvPr/>
        </p:nvSpPr>
        <p:spPr>
          <a:xfrm>
            <a:off x="1589893" y="205599"/>
            <a:ext cx="6192688" cy="423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Слесарь по ремонту автомобиля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ADF26B-E39A-4BE7-B416-69D908C33AB5}"/>
              </a:ext>
            </a:extLst>
          </p:cNvPr>
          <p:cNvCxnSpPr>
            <a:cxnSpLocks/>
          </p:cNvCxnSpPr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22">
            <a:extLst>
              <a:ext uri="{FF2B5EF4-FFF2-40B4-BE49-F238E27FC236}">
                <a16:creationId xmlns:a16="http://schemas.microsoft.com/office/drawing/2014/main" id="{4846B2F4-7764-401E-A4BD-3EAB1115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46" y="1327383"/>
            <a:ext cx="6303733" cy="463339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25E666B-1F9B-40E9-9BC6-C0AEA56D86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87877" y="1700808"/>
            <a:ext cx="796280" cy="84604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70F8EBB-B489-4408-A917-367459D2E5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74831" y="1502832"/>
            <a:ext cx="1394337" cy="6480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72DE3DD-CD36-401F-B82B-A121FB6B372A}"/>
              </a:ext>
            </a:extLst>
          </p:cNvPr>
          <p:cNvSpPr/>
          <p:nvPr/>
        </p:nvSpPr>
        <p:spPr>
          <a:xfrm>
            <a:off x="1802452" y="1168192"/>
            <a:ext cx="14129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KANIBADAM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C6F592-07B9-4569-BD7E-56D1861EBBD8}"/>
              </a:ext>
            </a:extLst>
          </p:cNvPr>
          <p:cNvSpPr/>
          <p:nvPr/>
        </p:nvSpPr>
        <p:spPr>
          <a:xfrm>
            <a:off x="5228115" y="4280822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E03147B2-5908-4146-B7AA-6083B71219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04500" y="4435625"/>
            <a:ext cx="796280" cy="84604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BA813CD1-CF30-4828-91C4-D9667E1F541F}"/>
              </a:ext>
            </a:extLst>
          </p:cNvPr>
          <p:cNvSpPr/>
          <p:nvPr/>
        </p:nvSpPr>
        <p:spPr>
          <a:xfrm>
            <a:off x="2119001" y="4066293"/>
            <a:ext cx="1041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DAHANA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F9AFC790-749F-4713-8E56-0148A51666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33778" y="4291599"/>
            <a:ext cx="1394337" cy="64807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FCFBE6A5-512F-4209-8397-BA5F3A7B3583}"/>
              </a:ext>
            </a:extLst>
          </p:cNvPr>
          <p:cNvSpPr/>
          <p:nvPr/>
        </p:nvSpPr>
        <p:spPr>
          <a:xfrm>
            <a:off x="2212891" y="5235506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E2F614-122E-45A9-B27E-72D85BDBBC88}"/>
              </a:ext>
            </a:extLst>
          </p:cNvPr>
          <p:cNvSpPr/>
          <p:nvPr/>
        </p:nvSpPr>
        <p:spPr>
          <a:xfrm>
            <a:off x="7377661" y="2821951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27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9329BD2-DC66-4916-83AC-C098B8102B53}"/>
              </a:ext>
            </a:extLst>
          </p:cNvPr>
          <p:cNvSpPr/>
          <p:nvPr/>
        </p:nvSpPr>
        <p:spPr>
          <a:xfrm>
            <a:off x="3723746" y="3870780"/>
            <a:ext cx="1809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Sogetec – 4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4C1B89FC-81BF-4666-B669-A7E030C979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3131" y="1921932"/>
            <a:ext cx="1394337" cy="648072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CCC57C01-445B-4A26-8CD5-5EBED4F59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1721" y="4957637"/>
            <a:ext cx="1394337" cy="64807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70AC0AC-6BD5-49FA-8B5B-6B17D5CB1CD3}"/>
              </a:ext>
            </a:extLst>
          </p:cNvPr>
          <p:cNvSpPr/>
          <p:nvPr/>
        </p:nvSpPr>
        <p:spPr>
          <a:xfrm>
            <a:off x="670860" y="4554551"/>
            <a:ext cx="1878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Autoedu – 8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A350AB0-942D-44B8-B441-5BEE5545F302}"/>
              </a:ext>
            </a:extLst>
          </p:cNvPr>
          <p:cNvSpPr/>
          <p:nvPr/>
        </p:nvSpPr>
        <p:spPr>
          <a:xfrm>
            <a:off x="5088415" y="1867822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3B81CDD-AB9F-479B-A60B-4FA4F63E3AF9}"/>
              </a:ext>
            </a:extLst>
          </p:cNvPr>
          <p:cNvSpPr/>
          <p:nvPr/>
        </p:nvSpPr>
        <p:spPr>
          <a:xfrm>
            <a:off x="541815" y="2566322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6F3026-5231-49BC-BC5E-ACBEF5BDED0D}"/>
              </a:ext>
            </a:extLst>
          </p:cNvPr>
          <p:cNvSpPr/>
          <p:nvPr/>
        </p:nvSpPr>
        <p:spPr>
          <a:xfrm>
            <a:off x="125231" y="1518846"/>
            <a:ext cx="1809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Sogetec – 4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9F59C8B-5D8C-4CC7-B93B-670FE11D54AC}"/>
              </a:ext>
            </a:extLst>
          </p:cNvPr>
          <p:cNvSpPr/>
          <p:nvPr/>
        </p:nvSpPr>
        <p:spPr>
          <a:xfrm>
            <a:off x="3808462" y="1093696"/>
            <a:ext cx="1878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Autoedu – 8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3112FF-A54B-4BC7-92BD-451C8F467D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17856" y="1021913"/>
            <a:ext cx="1729449" cy="1800038"/>
          </a:xfrm>
          <a:prstGeom prst="rect">
            <a:avLst/>
          </a:prstGeom>
        </p:spPr>
      </p:pic>
      <p:sp>
        <p:nvSpPr>
          <p:cNvPr id="24" name="Дата 3">
            <a:extLst>
              <a:ext uri="{FF2B5EF4-FFF2-40B4-BE49-F238E27FC236}">
                <a16:creationId xmlns:a16="http://schemas.microsoft.com/office/drawing/2014/main" id="{CCAE384B-D9CA-4878-9087-8B2A2447B736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5897525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6CCF31-66FB-4721-9580-D974BF01A752}"/>
              </a:ext>
            </a:extLst>
          </p:cNvPr>
          <p:cNvSpPr/>
          <p:nvPr/>
        </p:nvSpPr>
        <p:spPr>
          <a:xfrm>
            <a:off x="1589893" y="205599"/>
            <a:ext cx="6192688" cy="423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Повар - кондитер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ADF26B-E39A-4BE7-B416-69D908C33AB5}"/>
              </a:ext>
            </a:extLst>
          </p:cNvPr>
          <p:cNvCxnSpPr>
            <a:cxnSpLocks/>
          </p:cNvCxnSpPr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22">
            <a:extLst>
              <a:ext uri="{FF2B5EF4-FFF2-40B4-BE49-F238E27FC236}">
                <a16:creationId xmlns:a16="http://schemas.microsoft.com/office/drawing/2014/main" id="{4846B2F4-7764-401E-A4BD-3EAB1115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46" y="1327383"/>
            <a:ext cx="6303733" cy="463339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03147B2-5908-4146-B7AA-6083B71219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66364" y="3571297"/>
            <a:ext cx="796280" cy="84604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BA813CD1-CF30-4828-91C4-D9667E1F541F}"/>
              </a:ext>
            </a:extLst>
          </p:cNvPr>
          <p:cNvSpPr/>
          <p:nvPr/>
        </p:nvSpPr>
        <p:spPr>
          <a:xfrm>
            <a:off x="2443730" y="3603467"/>
            <a:ext cx="1269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DUSHANBE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CFBE6A5-512F-4209-8397-BA5F3A7B3583}"/>
              </a:ext>
            </a:extLst>
          </p:cNvPr>
          <p:cNvSpPr/>
          <p:nvPr/>
        </p:nvSpPr>
        <p:spPr>
          <a:xfrm>
            <a:off x="3429447" y="2737410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E2F614-122E-45A9-B27E-72D85BDBBC88}"/>
              </a:ext>
            </a:extLst>
          </p:cNvPr>
          <p:cNvSpPr/>
          <p:nvPr/>
        </p:nvSpPr>
        <p:spPr>
          <a:xfrm>
            <a:off x="7377661" y="2821951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CCC57C01-445B-4A26-8CD5-5EBED4F59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287124" y="2118889"/>
            <a:ext cx="1394337" cy="64807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70AC0AC-6BD5-49FA-8B5B-6B17D5CB1CD3}"/>
              </a:ext>
            </a:extLst>
          </p:cNvPr>
          <p:cNvSpPr/>
          <p:nvPr/>
        </p:nvSpPr>
        <p:spPr>
          <a:xfrm>
            <a:off x="1234804" y="3194387"/>
            <a:ext cx="1738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Excelor –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3112FF-A54B-4BC7-92BD-451C8F467D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17856" y="1021913"/>
            <a:ext cx="1729449" cy="1800038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405EA514-88C2-4D24-B20D-1A39556AC870}"/>
              </a:ext>
            </a:extLst>
          </p:cNvPr>
          <p:cNvSpPr/>
          <p:nvPr/>
        </p:nvSpPr>
        <p:spPr>
          <a:xfrm>
            <a:off x="2462644" y="4084356"/>
            <a:ext cx="1683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Pariticipants from Dushanbe and Levakant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Дата 3">
            <a:extLst>
              <a:ext uri="{FF2B5EF4-FFF2-40B4-BE49-F238E27FC236}">
                <a16:creationId xmlns:a16="http://schemas.microsoft.com/office/drawing/2014/main" id="{8CF46BEE-5DFD-4330-96D5-CA8FF45CA34D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6328754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6CCF31-66FB-4721-9580-D974BF01A752}"/>
              </a:ext>
            </a:extLst>
          </p:cNvPr>
          <p:cNvSpPr/>
          <p:nvPr/>
        </p:nvSpPr>
        <p:spPr>
          <a:xfrm>
            <a:off x="1819402" y="82161"/>
            <a:ext cx="5646403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Электромонтер по ремонту и обслуживанию электрооборудования</a:t>
            </a:r>
            <a:endParaRPr kumimoji="0" lang="ru-RU" sz="2000" b="0" i="0" u="none" strike="noStrike" kern="1200" cap="none" spc="0" normalizeH="0" baseline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ADF26B-E39A-4BE7-B416-69D908C33AB5}"/>
              </a:ext>
            </a:extLst>
          </p:cNvPr>
          <p:cNvCxnSpPr>
            <a:cxnSpLocks/>
          </p:cNvCxnSpPr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22">
            <a:extLst>
              <a:ext uri="{FF2B5EF4-FFF2-40B4-BE49-F238E27FC236}">
                <a16:creationId xmlns:a16="http://schemas.microsoft.com/office/drawing/2014/main" id="{4846B2F4-7764-401E-A4BD-3EAB1115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46" y="1327383"/>
            <a:ext cx="6303733" cy="463339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03147B2-5908-4146-B7AA-6083B71219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0164" y="4726997"/>
            <a:ext cx="796280" cy="84604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BA813CD1-CF30-4828-91C4-D9667E1F541F}"/>
              </a:ext>
            </a:extLst>
          </p:cNvPr>
          <p:cNvSpPr/>
          <p:nvPr/>
        </p:nvSpPr>
        <p:spPr>
          <a:xfrm>
            <a:off x="2359237" y="3644080"/>
            <a:ext cx="1269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DUSHANBE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CFBE6A5-512F-4209-8397-BA5F3A7B3583}"/>
              </a:ext>
            </a:extLst>
          </p:cNvPr>
          <p:cNvSpPr/>
          <p:nvPr/>
        </p:nvSpPr>
        <p:spPr>
          <a:xfrm>
            <a:off x="4550544" y="3980730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22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E2F614-122E-45A9-B27E-72D85BDBBC88}"/>
              </a:ext>
            </a:extLst>
          </p:cNvPr>
          <p:cNvSpPr/>
          <p:nvPr/>
        </p:nvSpPr>
        <p:spPr>
          <a:xfrm>
            <a:off x="7377661" y="2821951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43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CCC57C01-445B-4A26-8CD5-5EBED4F59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6695" y="2239280"/>
            <a:ext cx="1394337" cy="64807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70AC0AC-6BD5-49FA-8B5B-6B17D5CB1CD3}"/>
              </a:ext>
            </a:extLst>
          </p:cNvPr>
          <p:cNvSpPr/>
          <p:nvPr/>
        </p:nvSpPr>
        <p:spPr>
          <a:xfrm>
            <a:off x="1107019" y="3081050"/>
            <a:ext cx="1764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Sogetec - 9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3112FF-A54B-4BC7-92BD-451C8F467D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17856" y="1021913"/>
            <a:ext cx="1729449" cy="180003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E9D40CA4-C28F-4D7A-8C87-0984F709CC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9810" y="3429000"/>
            <a:ext cx="796280" cy="84604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6274AD2-47C1-41AA-AD0F-6A341CBFEB99}"/>
              </a:ext>
            </a:extLst>
          </p:cNvPr>
          <p:cNvSpPr/>
          <p:nvPr/>
        </p:nvSpPr>
        <p:spPr>
          <a:xfrm>
            <a:off x="2161119" y="4427250"/>
            <a:ext cx="1764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Sogetec - 9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A762CF39-57D9-4DEE-A647-5EC707B423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89068" y="4882545"/>
            <a:ext cx="1394337" cy="64807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DDFDF9A-1B66-42BB-9153-8CD63C6B9D8F}"/>
              </a:ext>
            </a:extLst>
          </p:cNvPr>
          <p:cNvSpPr/>
          <p:nvPr/>
        </p:nvSpPr>
        <p:spPr>
          <a:xfrm>
            <a:off x="1135361" y="1373219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21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3B69B8-1C81-40FB-B244-E693A3AE3713}"/>
              </a:ext>
            </a:extLst>
          </p:cNvPr>
          <p:cNvSpPr/>
          <p:nvPr/>
        </p:nvSpPr>
        <p:spPr>
          <a:xfrm>
            <a:off x="1790027" y="5220465"/>
            <a:ext cx="1041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DAHANA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Дата 3">
            <a:extLst>
              <a:ext uri="{FF2B5EF4-FFF2-40B4-BE49-F238E27FC236}">
                <a16:creationId xmlns:a16="http://schemas.microsoft.com/office/drawing/2014/main" id="{E1B59353-C2DC-475E-BC91-02378B920F15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13448966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6CCF31-66FB-4721-9580-D974BF01A752}"/>
              </a:ext>
            </a:extLst>
          </p:cNvPr>
          <p:cNvSpPr/>
          <p:nvPr/>
        </p:nvSpPr>
        <p:spPr>
          <a:xfrm>
            <a:off x="1589893" y="205599"/>
            <a:ext cx="6192688" cy="423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Фермер-предприниматель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ADF26B-E39A-4BE7-B416-69D908C33AB5}"/>
              </a:ext>
            </a:extLst>
          </p:cNvPr>
          <p:cNvCxnSpPr>
            <a:cxnSpLocks/>
          </p:cNvCxnSpPr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22">
            <a:extLst>
              <a:ext uri="{FF2B5EF4-FFF2-40B4-BE49-F238E27FC236}">
                <a16:creationId xmlns:a16="http://schemas.microsoft.com/office/drawing/2014/main" id="{4846B2F4-7764-401E-A4BD-3EAB1115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46" y="1327383"/>
            <a:ext cx="6303733" cy="463339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03147B2-5908-4146-B7AA-6083B71219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0164" y="4726997"/>
            <a:ext cx="796280" cy="84604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FCFBE6A5-512F-4209-8397-BA5F3A7B3583}"/>
              </a:ext>
            </a:extLst>
          </p:cNvPr>
          <p:cNvSpPr/>
          <p:nvPr/>
        </p:nvSpPr>
        <p:spPr>
          <a:xfrm>
            <a:off x="4550544" y="3980730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E2F614-122E-45A9-B27E-72D85BDBBC88}"/>
              </a:ext>
            </a:extLst>
          </p:cNvPr>
          <p:cNvSpPr/>
          <p:nvPr/>
        </p:nvSpPr>
        <p:spPr>
          <a:xfrm>
            <a:off x="7377661" y="2821951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3112FF-A54B-4BC7-92BD-451C8F467D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7856" y="1021913"/>
            <a:ext cx="1729449" cy="180003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6274AD2-47C1-41AA-AD0F-6A341CBFEB99}"/>
              </a:ext>
            </a:extLst>
          </p:cNvPr>
          <p:cNvSpPr/>
          <p:nvPr/>
        </p:nvSpPr>
        <p:spPr>
          <a:xfrm>
            <a:off x="2277009" y="4427250"/>
            <a:ext cx="1694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Excelor - 5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A762CF39-57D9-4DEE-A647-5EC707B423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89068" y="4882545"/>
            <a:ext cx="1394337" cy="64807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86EAD07-75EF-4791-9276-0E3E41842F1D}"/>
              </a:ext>
            </a:extLst>
          </p:cNvPr>
          <p:cNvSpPr/>
          <p:nvPr/>
        </p:nvSpPr>
        <p:spPr>
          <a:xfrm>
            <a:off x="1891032" y="5287252"/>
            <a:ext cx="1041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DAHANA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Дата 3">
            <a:extLst>
              <a:ext uri="{FF2B5EF4-FFF2-40B4-BE49-F238E27FC236}">
                <a16:creationId xmlns:a16="http://schemas.microsoft.com/office/drawing/2014/main" id="{D9A92C0E-5A3E-486F-83B2-E7388F1B7E36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20661675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6CCF31-66FB-4721-9580-D974BF01A752}"/>
              </a:ext>
            </a:extLst>
          </p:cNvPr>
          <p:cNvSpPr/>
          <p:nvPr/>
        </p:nvSpPr>
        <p:spPr>
          <a:xfrm>
            <a:off x="1589893" y="205599"/>
            <a:ext cx="6192688" cy="423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Электрогазосварщик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ADF26B-E39A-4BE7-B416-69D908C33AB5}"/>
              </a:ext>
            </a:extLst>
          </p:cNvPr>
          <p:cNvCxnSpPr>
            <a:cxnSpLocks/>
          </p:cNvCxnSpPr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22">
            <a:extLst>
              <a:ext uri="{FF2B5EF4-FFF2-40B4-BE49-F238E27FC236}">
                <a16:creationId xmlns:a16="http://schemas.microsoft.com/office/drawing/2014/main" id="{4846B2F4-7764-401E-A4BD-3EAB1115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46" y="1327383"/>
            <a:ext cx="6303733" cy="463339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03147B2-5908-4146-B7AA-6083B71219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07718" y="4093254"/>
            <a:ext cx="796280" cy="84604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FCFBE6A5-512F-4209-8397-BA5F3A7B3583}"/>
              </a:ext>
            </a:extLst>
          </p:cNvPr>
          <p:cNvSpPr/>
          <p:nvPr/>
        </p:nvSpPr>
        <p:spPr>
          <a:xfrm>
            <a:off x="2370190" y="4939302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E2F614-122E-45A9-B27E-72D85BDBBC88}"/>
              </a:ext>
            </a:extLst>
          </p:cNvPr>
          <p:cNvSpPr/>
          <p:nvPr/>
        </p:nvSpPr>
        <p:spPr>
          <a:xfrm>
            <a:off x="7377661" y="2821951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32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3112FF-A54B-4BC7-92BD-451C8F467D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7856" y="1021913"/>
            <a:ext cx="1729449" cy="180003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6274AD2-47C1-41AA-AD0F-6A341CBFEB99}"/>
              </a:ext>
            </a:extLst>
          </p:cNvPr>
          <p:cNvSpPr/>
          <p:nvPr/>
        </p:nvSpPr>
        <p:spPr>
          <a:xfrm>
            <a:off x="1611113" y="3745304"/>
            <a:ext cx="201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Mammola - 9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A762CF39-57D9-4DEE-A647-5EC707B423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15337" y="4939302"/>
            <a:ext cx="1394337" cy="64807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86EAD07-75EF-4791-9276-0E3E41842F1D}"/>
              </a:ext>
            </a:extLst>
          </p:cNvPr>
          <p:cNvSpPr/>
          <p:nvPr/>
        </p:nvSpPr>
        <p:spPr>
          <a:xfrm>
            <a:off x="1131810" y="4355353"/>
            <a:ext cx="1190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LEVAKANT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BC4B0AB8-4EF3-468D-AC3D-3F97C71CA2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83768" y="1730071"/>
            <a:ext cx="796280" cy="84604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4A822B-09CB-4C1F-A0E8-357E217F942A}"/>
              </a:ext>
            </a:extLst>
          </p:cNvPr>
          <p:cNvSpPr/>
          <p:nvPr/>
        </p:nvSpPr>
        <p:spPr>
          <a:xfrm>
            <a:off x="1787163" y="1382121"/>
            <a:ext cx="201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Mammola - 9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55BE6B-73C9-4AD4-B899-232DF29619A4}"/>
              </a:ext>
            </a:extLst>
          </p:cNvPr>
          <p:cNvSpPr/>
          <p:nvPr/>
        </p:nvSpPr>
        <p:spPr>
          <a:xfrm>
            <a:off x="1307860" y="1992170"/>
            <a:ext cx="1113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KHUJAND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068532D4-56A9-4DC1-8692-CF3608E277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42190" y="1990445"/>
            <a:ext cx="1394337" cy="64807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49960A1-D96B-495B-91A1-DD9875A2EB3C}"/>
              </a:ext>
            </a:extLst>
          </p:cNvPr>
          <p:cNvSpPr/>
          <p:nvPr/>
        </p:nvSpPr>
        <p:spPr>
          <a:xfrm>
            <a:off x="4281301" y="1304752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17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Дата 3">
            <a:extLst>
              <a:ext uri="{FF2B5EF4-FFF2-40B4-BE49-F238E27FC236}">
                <a16:creationId xmlns:a16="http://schemas.microsoft.com/office/drawing/2014/main" id="{0DA89CB9-7151-42D9-B827-918C5C7C167F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19043392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6CCF31-66FB-4721-9580-D974BF01A752}"/>
              </a:ext>
            </a:extLst>
          </p:cNvPr>
          <p:cNvSpPr/>
          <p:nvPr/>
        </p:nvSpPr>
        <p:spPr>
          <a:xfrm>
            <a:off x="1589893" y="82302"/>
            <a:ext cx="6192688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Слесарь по изготовлению 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санитарно-технических деталей и частей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ADF26B-E39A-4BE7-B416-69D908C33AB5}"/>
              </a:ext>
            </a:extLst>
          </p:cNvPr>
          <p:cNvCxnSpPr>
            <a:cxnSpLocks/>
          </p:cNvCxnSpPr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22">
            <a:extLst>
              <a:ext uri="{FF2B5EF4-FFF2-40B4-BE49-F238E27FC236}">
                <a16:creationId xmlns:a16="http://schemas.microsoft.com/office/drawing/2014/main" id="{4846B2F4-7764-401E-A4BD-3EAB1115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46" y="1327383"/>
            <a:ext cx="6303733" cy="463339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03147B2-5908-4146-B7AA-6083B71219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25346" y="3691612"/>
            <a:ext cx="796280" cy="84604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FCFBE6A5-512F-4209-8397-BA5F3A7B3583}"/>
              </a:ext>
            </a:extLst>
          </p:cNvPr>
          <p:cNvSpPr/>
          <p:nvPr/>
        </p:nvSpPr>
        <p:spPr>
          <a:xfrm>
            <a:off x="1823935" y="4612831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E2F614-122E-45A9-B27E-72D85BDBBC88}"/>
              </a:ext>
            </a:extLst>
          </p:cNvPr>
          <p:cNvSpPr/>
          <p:nvPr/>
        </p:nvSpPr>
        <p:spPr>
          <a:xfrm>
            <a:off x="7377661" y="2821951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39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3112FF-A54B-4BC7-92BD-451C8F467D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7856" y="1021913"/>
            <a:ext cx="1729449" cy="180003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6274AD2-47C1-41AA-AD0F-6A341CBFEB99}"/>
              </a:ext>
            </a:extLst>
          </p:cNvPr>
          <p:cNvSpPr/>
          <p:nvPr/>
        </p:nvSpPr>
        <p:spPr>
          <a:xfrm>
            <a:off x="-27143" y="3622707"/>
            <a:ext cx="1694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Excelor - 5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A762CF39-57D9-4DEE-A647-5EC707B423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26226" y="4145114"/>
            <a:ext cx="1394337" cy="64807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86EAD07-75EF-4791-9276-0E3E41842F1D}"/>
              </a:ext>
            </a:extLst>
          </p:cNvPr>
          <p:cNvSpPr/>
          <p:nvPr/>
        </p:nvSpPr>
        <p:spPr>
          <a:xfrm>
            <a:off x="449438" y="3953711"/>
            <a:ext cx="1269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DUSHANBE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BC4B0AB8-4EF3-468D-AC3D-3F97C71CA2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83768" y="1730071"/>
            <a:ext cx="796280" cy="84604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4A822B-09CB-4C1F-A0E8-357E217F942A}"/>
              </a:ext>
            </a:extLst>
          </p:cNvPr>
          <p:cNvSpPr/>
          <p:nvPr/>
        </p:nvSpPr>
        <p:spPr>
          <a:xfrm>
            <a:off x="829789" y="1661166"/>
            <a:ext cx="1694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Excelor - 2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55BE6B-73C9-4AD4-B899-232DF29619A4}"/>
              </a:ext>
            </a:extLst>
          </p:cNvPr>
          <p:cNvSpPr/>
          <p:nvPr/>
        </p:nvSpPr>
        <p:spPr>
          <a:xfrm>
            <a:off x="1307860" y="1992170"/>
            <a:ext cx="1113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KHUJAND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068532D4-56A9-4DC1-8692-CF3608E277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42190" y="1990445"/>
            <a:ext cx="1394337" cy="64807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49960A1-D96B-495B-91A1-DD9875A2EB3C}"/>
              </a:ext>
            </a:extLst>
          </p:cNvPr>
          <p:cNvSpPr/>
          <p:nvPr/>
        </p:nvSpPr>
        <p:spPr>
          <a:xfrm>
            <a:off x="4281301" y="1304752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FB11C21-7B3F-4A11-8FEC-751ED34327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66704" y="3761725"/>
            <a:ext cx="796280" cy="84604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1308DF0-942A-4E37-99DB-B4F833450D9C}"/>
              </a:ext>
            </a:extLst>
          </p:cNvPr>
          <p:cNvSpPr/>
          <p:nvPr/>
        </p:nvSpPr>
        <p:spPr>
          <a:xfrm>
            <a:off x="3212368" y="3454791"/>
            <a:ext cx="1694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Excelor - 2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961FC84-B749-42E6-BE11-C6051AE1DD78}"/>
              </a:ext>
            </a:extLst>
          </p:cNvPr>
          <p:cNvSpPr/>
          <p:nvPr/>
        </p:nvSpPr>
        <p:spPr>
          <a:xfrm>
            <a:off x="3263332" y="3737756"/>
            <a:ext cx="109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VAKHDAT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7FB64783-1FE0-4ED7-B0C1-3B0DF4482B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1393" y="4435573"/>
            <a:ext cx="1394337" cy="64807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23643356-5361-4E31-861F-D7CFAD5BECC4}"/>
              </a:ext>
            </a:extLst>
          </p:cNvPr>
          <p:cNvSpPr/>
          <p:nvPr/>
        </p:nvSpPr>
        <p:spPr>
          <a:xfrm>
            <a:off x="4921902" y="3547447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Дата 3">
            <a:extLst>
              <a:ext uri="{FF2B5EF4-FFF2-40B4-BE49-F238E27FC236}">
                <a16:creationId xmlns:a16="http://schemas.microsoft.com/office/drawing/2014/main" id="{E864575B-4912-4A69-9189-8ABA75F71986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3119821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6CCF31-66FB-4721-9580-D974BF01A752}"/>
              </a:ext>
            </a:extLst>
          </p:cNvPr>
          <p:cNvSpPr/>
          <p:nvPr/>
        </p:nvSpPr>
        <p:spPr>
          <a:xfrm>
            <a:off x="1589893" y="205599"/>
            <a:ext cx="6192688" cy="423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Токарь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ADF26B-E39A-4BE7-B416-69D908C33AB5}"/>
              </a:ext>
            </a:extLst>
          </p:cNvPr>
          <p:cNvCxnSpPr>
            <a:cxnSpLocks/>
          </p:cNvCxnSpPr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22">
            <a:extLst>
              <a:ext uri="{FF2B5EF4-FFF2-40B4-BE49-F238E27FC236}">
                <a16:creationId xmlns:a16="http://schemas.microsoft.com/office/drawing/2014/main" id="{4846B2F4-7764-401E-A4BD-3EAB1115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46" y="1327383"/>
            <a:ext cx="6303733" cy="4633395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FCFBE6A5-512F-4209-8397-BA5F3A7B3583}"/>
              </a:ext>
            </a:extLst>
          </p:cNvPr>
          <p:cNvSpPr/>
          <p:nvPr/>
        </p:nvSpPr>
        <p:spPr>
          <a:xfrm>
            <a:off x="4300523" y="3731376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E2F614-122E-45A9-B27E-72D85BDBBC88}"/>
              </a:ext>
            </a:extLst>
          </p:cNvPr>
          <p:cNvSpPr/>
          <p:nvPr/>
        </p:nvSpPr>
        <p:spPr>
          <a:xfrm>
            <a:off x="7377661" y="2821951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3112FF-A54B-4BC7-92BD-451C8F467D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17856" y="1021913"/>
            <a:ext cx="1729449" cy="180003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A762CF39-57D9-4DEE-A647-5EC707B423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31537" y="4300775"/>
            <a:ext cx="1394337" cy="648072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EFB11C21-7B3F-4A11-8FEC-751ED34327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15204" y="4192754"/>
            <a:ext cx="796280" cy="84604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1308DF0-942A-4E37-99DB-B4F833450D9C}"/>
              </a:ext>
            </a:extLst>
          </p:cNvPr>
          <p:cNvSpPr/>
          <p:nvPr/>
        </p:nvSpPr>
        <p:spPr>
          <a:xfrm>
            <a:off x="1818522" y="3567584"/>
            <a:ext cx="1933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EchoEng - 12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дней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961FC84-B749-42E6-BE11-C6051AE1DD78}"/>
              </a:ext>
            </a:extLst>
          </p:cNvPr>
          <p:cNvSpPr/>
          <p:nvPr/>
        </p:nvSpPr>
        <p:spPr>
          <a:xfrm>
            <a:off x="1823935" y="3874518"/>
            <a:ext cx="1190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LEVAKANT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FD47D18-7734-44A2-A93B-A7EC03E8F8DD}"/>
              </a:ext>
            </a:extLst>
          </p:cNvPr>
          <p:cNvSpPr/>
          <p:nvPr/>
        </p:nvSpPr>
        <p:spPr>
          <a:xfrm>
            <a:off x="3331536" y="5038802"/>
            <a:ext cx="3040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training completed in two rounds in Nov and Feb 2019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Дата 3">
            <a:extLst>
              <a:ext uri="{FF2B5EF4-FFF2-40B4-BE49-F238E27FC236}">
                <a16:creationId xmlns:a16="http://schemas.microsoft.com/office/drawing/2014/main" id="{81E56C4B-E87A-47A1-A8F6-D9960507C52F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1477418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6CCF31-66FB-4721-9580-D974BF01A752}"/>
              </a:ext>
            </a:extLst>
          </p:cNvPr>
          <p:cNvSpPr/>
          <p:nvPr/>
        </p:nvSpPr>
        <p:spPr>
          <a:xfrm>
            <a:off x="1589893" y="205599"/>
            <a:ext cx="6192688" cy="423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Общее количество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ADF26B-E39A-4BE7-B416-69D908C33AB5}"/>
              </a:ext>
            </a:extLst>
          </p:cNvPr>
          <p:cNvCxnSpPr>
            <a:cxnSpLocks/>
          </p:cNvCxnSpPr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22">
            <a:extLst>
              <a:ext uri="{FF2B5EF4-FFF2-40B4-BE49-F238E27FC236}">
                <a16:creationId xmlns:a16="http://schemas.microsoft.com/office/drawing/2014/main" id="{4846B2F4-7764-401E-A4BD-3EAB1115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46" y="1327383"/>
            <a:ext cx="6303733" cy="4633395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AFE2F614-122E-45A9-B27E-72D85BDBBC88}"/>
              </a:ext>
            </a:extLst>
          </p:cNvPr>
          <p:cNvSpPr/>
          <p:nvPr/>
        </p:nvSpPr>
        <p:spPr>
          <a:xfrm>
            <a:off x="3723384" y="3936057"/>
            <a:ext cx="11224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184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3112FF-A54B-4BC7-92BD-451C8F467D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19872" y="2060848"/>
            <a:ext cx="1729449" cy="1800038"/>
          </a:xfrm>
          <a:prstGeom prst="rect">
            <a:avLst/>
          </a:prstGeom>
        </p:spPr>
      </p:pic>
      <p:sp>
        <p:nvSpPr>
          <p:cNvPr id="8" name="Дата 3">
            <a:extLst>
              <a:ext uri="{FF2B5EF4-FFF2-40B4-BE49-F238E27FC236}">
                <a16:creationId xmlns:a16="http://schemas.microsoft.com/office/drawing/2014/main" id="{141FF144-7610-4052-BE3C-A81DCD5AA070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41844922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FB91501-243E-4100-869D-079ED30FB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758" y="291668"/>
            <a:ext cx="6696744" cy="5819988"/>
          </a:xfrm>
          <a:prstGeom prst="rect">
            <a:avLst/>
          </a:prstGeom>
        </p:spPr>
      </p:pic>
      <p:sp>
        <p:nvSpPr>
          <p:cNvPr id="5" name="Дата 3"/>
          <p:cNvSpPr txBox="1">
            <a:spLocks noGrp="1"/>
          </p:cNvSpPr>
          <p:nvPr/>
        </p:nvSpPr>
        <p:spPr bwMode="auto">
          <a:xfrm>
            <a:off x="1929583" y="6242193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17415" y="1268760"/>
            <a:ext cx="3024336" cy="35358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+mj-ea"/>
                <a:cs typeface="+mj-cs"/>
              </a:defRPr>
            </a:lvl1pPr>
          </a:lstStyle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bg-BG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Обеспечение</a:t>
            </a:r>
            <a:r>
              <a:rPr kumimoji="0" lang="bg-BG" sz="5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 качества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bg-BG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ЦПК</a:t>
            </a:r>
            <a:r>
              <a:rPr lang="bg-BG" sz="5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kumimoji="0" lang="bg-BG" sz="5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 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91CA3182-DBDF-4A18-9113-06F61F22E5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4657"/>
            <a:ext cx="7772400" cy="514023"/>
          </a:xfrm>
        </p:spPr>
        <p:txBody>
          <a:bodyPr/>
          <a:lstStyle/>
          <a:p>
            <a:pPr eaLnBrk="1" hangingPunct="1"/>
            <a:r>
              <a:rPr lang="ru-RU" sz="3600" dirty="0">
                <a:solidFill>
                  <a:srgbClr val="0070C0"/>
                </a:solidFill>
              </a:rPr>
              <a:t>Д.3  Центры-поставщики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22160588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3"/>
          <p:cNvSpPr txBox="1">
            <a:spLocks noGrp="1"/>
          </p:cNvSpPr>
          <p:nvPr/>
        </p:nvSpPr>
        <p:spPr bwMode="auto">
          <a:xfrm>
            <a:off x="1929583" y="6242193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000066"/>
                </a:solidFill>
              </a:rPr>
              <a:t>Проект финансируется Европейским Союзом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796136" y="1412775"/>
            <a:ext cx="3096344" cy="46805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ru-RU" sz="2400" i="1" dirty="0">
                <a:solidFill>
                  <a:srgbClr val="002060"/>
                </a:solidFill>
                <a:latin typeface="Calibri"/>
              </a:rPr>
              <a:t>Каскадное обучение в рамках пилотного НПР проводится в 18 приоритетных профессиях и 38 учебных группах по всей стране; Разделение между обучением, которое будет проводиться в ЦПК и OРМ в компаниях, равно 50/50%</a:t>
            </a:r>
            <a:endParaRPr lang="en-US" sz="2400" i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1D6BF8E-CAD6-461B-86CC-56B4B09AB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432049"/>
          </a:xfrm>
        </p:spPr>
        <p:txBody>
          <a:bodyPr/>
          <a:lstStyle/>
          <a:p>
            <a:pPr eaLnBrk="1" hangingPunct="1"/>
            <a:r>
              <a:rPr lang="ru-RU" sz="3800" dirty="0">
                <a:solidFill>
                  <a:srgbClr val="0070C0"/>
                </a:solidFill>
              </a:rPr>
              <a:t>Д.4  Механизмы партнерства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6E2130-361A-404E-BD87-62A0D71E808C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72551" y="2636910"/>
            <a:ext cx="10574810" cy="51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62C6A6F0-F67E-4D46-BB95-1012DEB27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93333"/>
            <a:ext cx="5760640" cy="345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649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4935E5D-E604-4BD9-9D95-C56617F0533E}"/>
              </a:ext>
            </a:extLst>
          </p:cNvPr>
          <p:cNvSpPr/>
          <p:nvPr/>
        </p:nvSpPr>
        <p:spPr>
          <a:xfrm>
            <a:off x="264318" y="1162644"/>
            <a:ext cx="4307682" cy="510779"/>
          </a:xfrm>
          <a:prstGeom prst="roundRect">
            <a:avLst>
              <a:gd name="adj" fmla="val 50000"/>
            </a:avLst>
          </a:prstGeom>
          <a:solidFill>
            <a:srgbClr val="456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bg-BG" sz="2100" dirty="0">
                <a:solidFill>
                  <a:prstClr val="white"/>
                </a:solidFill>
                <a:latin typeface="Century Gothic"/>
              </a:rPr>
              <a:t>ТП для МТМЗН</a:t>
            </a:r>
            <a:r>
              <a:rPr lang="en-US" sz="2100" dirty="0">
                <a:solidFill>
                  <a:prstClr val="white"/>
                </a:solidFill>
                <a:latin typeface="Century Gothic"/>
              </a:rPr>
              <a:t>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D9927C9-B139-4047-98E5-D9155673413C}"/>
              </a:ext>
            </a:extLst>
          </p:cNvPr>
          <p:cNvSpPr/>
          <p:nvPr/>
        </p:nvSpPr>
        <p:spPr>
          <a:xfrm>
            <a:off x="206681" y="1127522"/>
            <a:ext cx="638662" cy="581024"/>
          </a:xfrm>
          <a:prstGeom prst="ellipse">
            <a:avLst/>
          </a:prstGeom>
          <a:solidFill>
            <a:srgbClr val="45617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bg-BG" sz="1000" dirty="0">
                <a:solidFill>
                  <a:prstClr val="white"/>
                </a:solidFill>
                <a:latin typeface="Calibri Light"/>
              </a:rPr>
              <a:t>Лот</a:t>
            </a:r>
            <a:r>
              <a:rPr lang="en-US" sz="1000" dirty="0">
                <a:solidFill>
                  <a:prstClr val="white"/>
                </a:solidFill>
                <a:latin typeface="Calibri Light"/>
              </a:rPr>
              <a:t>2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5AA4845-99F9-4C72-ABC5-7F49994D2BD1}"/>
              </a:ext>
            </a:extLst>
          </p:cNvPr>
          <p:cNvCxnSpPr>
            <a:stCxn id="6" idx="3"/>
          </p:cNvCxnSpPr>
          <p:nvPr/>
        </p:nvCxnSpPr>
        <p:spPr>
          <a:xfrm flipV="1">
            <a:off x="4572000" y="1400176"/>
            <a:ext cx="4572000" cy="17858"/>
          </a:xfrm>
          <a:prstGeom prst="line">
            <a:avLst/>
          </a:prstGeom>
          <a:ln>
            <a:solidFill>
              <a:srgbClr val="1B3C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onut 11">
            <a:extLst>
              <a:ext uri="{FF2B5EF4-FFF2-40B4-BE49-F238E27FC236}">
                <a16:creationId xmlns:a16="http://schemas.microsoft.com/office/drawing/2014/main" id="{5077A16D-695F-4243-9D33-F147E46C4513}"/>
              </a:ext>
            </a:extLst>
          </p:cNvPr>
          <p:cNvSpPr/>
          <p:nvPr/>
        </p:nvSpPr>
        <p:spPr>
          <a:xfrm>
            <a:off x="3328988" y="2454053"/>
            <a:ext cx="2486025" cy="2486025"/>
          </a:xfrm>
          <a:prstGeom prst="donut">
            <a:avLst>
              <a:gd name="adj" fmla="val 11109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78D2EFD-9AA4-4989-9093-619F62764044}"/>
              </a:ext>
            </a:extLst>
          </p:cNvPr>
          <p:cNvSpPr/>
          <p:nvPr/>
        </p:nvSpPr>
        <p:spPr>
          <a:xfrm>
            <a:off x="4281663" y="2259012"/>
            <a:ext cx="580675" cy="580675"/>
          </a:xfrm>
          <a:prstGeom prst="ellipse">
            <a:avLst/>
          </a:prstGeom>
          <a:solidFill>
            <a:srgbClr val="45617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bg-BG" sz="900" b="1" dirty="0">
                <a:solidFill>
                  <a:srgbClr val="FFC000"/>
                </a:solidFill>
                <a:latin typeface="Century Gothic"/>
              </a:rPr>
              <a:t>НПБ</a:t>
            </a:r>
            <a:endParaRPr lang="en-US" sz="900" b="1" dirty="0">
              <a:solidFill>
                <a:srgbClr val="FFC000"/>
              </a:solidFill>
              <a:latin typeface="Century Gothic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451575B-CC9B-4D3A-89BE-3B2696B469ED}"/>
              </a:ext>
            </a:extLst>
          </p:cNvPr>
          <p:cNvSpPr/>
          <p:nvPr/>
        </p:nvSpPr>
        <p:spPr>
          <a:xfrm>
            <a:off x="5381801" y="3406728"/>
            <a:ext cx="580675" cy="580675"/>
          </a:xfrm>
          <a:prstGeom prst="ellipse">
            <a:avLst/>
          </a:prstGeom>
          <a:solidFill>
            <a:srgbClr val="C4E3C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bg-BG" sz="2100" b="1" dirty="0">
                <a:solidFill>
                  <a:srgbClr val="B43108"/>
                </a:solidFill>
                <a:latin typeface="Century Gothic"/>
              </a:rPr>
              <a:t>П</a:t>
            </a:r>
            <a:endParaRPr lang="en-US" sz="2100" b="1" dirty="0">
              <a:solidFill>
                <a:srgbClr val="B43108"/>
              </a:solidFill>
              <a:latin typeface="Century Gothic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8885308-D774-48F3-A215-56933BD07D5E}"/>
              </a:ext>
            </a:extLst>
          </p:cNvPr>
          <p:cNvSpPr/>
          <p:nvPr/>
        </p:nvSpPr>
        <p:spPr>
          <a:xfrm>
            <a:off x="3160095" y="3406728"/>
            <a:ext cx="580675" cy="580675"/>
          </a:xfrm>
          <a:prstGeom prst="ellipse">
            <a:avLst/>
          </a:prstGeom>
          <a:solidFill>
            <a:srgbClr val="C4E3C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bg-BG" sz="1300" b="1" dirty="0">
                <a:solidFill>
                  <a:srgbClr val="FF0000"/>
                </a:solidFill>
                <a:latin typeface="Century Gothic"/>
              </a:rPr>
              <a:t>НП</a:t>
            </a:r>
            <a:endParaRPr lang="en-US" sz="1300" b="1" dirty="0">
              <a:solidFill>
                <a:srgbClr val="FF0000"/>
              </a:solidFill>
              <a:latin typeface="Century Gothic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C56FB1C-4A9A-4429-A08F-78D67008068D}"/>
              </a:ext>
            </a:extLst>
          </p:cNvPr>
          <p:cNvSpPr/>
          <p:nvPr/>
        </p:nvSpPr>
        <p:spPr>
          <a:xfrm>
            <a:off x="4281663" y="4537869"/>
            <a:ext cx="580675" cy="580675"/>
          </a:xfrm>
          <a:prstGeom prst="ellipse">
            <a:avLst/>
          </a:prstGeom>
          <a:solidFill>
            <a:srgbClr val="45617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bg-BG" sz="1100" b="1" dirty="0">
                <a:solidFill>
                  <a:prstClr val="white"/>
                </a:solidFill>
                <a:latin typeface="Century Gothic"/>
              </a:rPr>
              <a:t>ПО</a:t>
            </a:r>
            <a:endParaRPr lang="en-US" sz="1100" b="1" dirty="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0CDA8B4-D9C9-478B-AB83-597AE04A5666}"/>
              </a:ext>
            </a:extLst>
          </p:cNvPr>
          <p:cNvSpPr/>
          <p:nvPr/>
        </p:nvSpPr>
        <p:spPr>
          <a:xfrm>
            <a:off x="4057650" y="3182715"/>
            <a:ext cx="1028700" cy="10287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bg-BG" sz="2100" b="1" dirty="0">
                <a:solidFill>
                  <a:srgbClr val="00B050"/>
                </a:solidFill>
                <a:latin typeface="Century Gothic"/>
              </a:rPr>
              <a:t>НПР</a:t>
            </a:r>
            <a:endParaRPr lang="en-US" sz="2100" b="1" dirty="0">
              <a:solidFill>
                <a:srgbClr val="00B050"/>
              </a:solidFill>
              <a:latin typeface="Century Gothic"/>
            </a:endParaRPr>
          </a:p>
        </p:txBody>
      </p:sp>
      <p:sp>
        <p:nvSpPr>
          <p:cNvPr id="68" name="Arc 67">
            <a:extLst>
              <a:ext uri="{FF2B5EF4-FFF2-40B4-BE49-F238E27FC236}">
                <a16:creationId xmlns:a16="http://schemas.microsoft.com/office/drawing/2014/main" id="{F0907EB0-A954-4986-A13D-913C3A7318B0}"/>
              </a:ext>
            </a:extLst>
          </p:cNvPr>
          <p:cNvSpPr/>
          <p:nvPr/>
        </p:nvSpPr>
        <p:spPr>
          <a:xfrm>
            <a:off x="4057650" y="3182715"/>
            <a:ext cx="1028700" cy="1028700"/>
          </a:xfrm>
          <a:prstGeom prst="arc">
            <a:avLst>
              <a:gd name="adj1" fmla="val 10883891"/>
              <a:gd name="adj2" fmla="val 8361551"/>
            </a:avLst>
          </a:prstGeom>
          <a:noFill/>
          <a:ln w="38100">
            <a:solidFill>
              <a:srgbClr val="1B3C59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16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B4C87B9-CAD0-4EAF-93C3-500FA090E9F1}"/>
              </a:ext>
            </a:extLst>
          </p:cNvPr>
          <p:cNvSpPr txBox="1"/>
          <p:nvPr/>
        </p:nvSpPr>
        <p:spPr>
          <a:xfrm>
            <a:off x="5834140" y="4199584"/>
            <a:ext cx="3202356" cy="2215991"/>
          </a:xfrm>
          <a:prstGeom prst="rect">
            <a:avLst/>
          </a:prstGeom>
          <a:noFill/>
          <a:ln w="6350">
            <a:noFill/>
            <a:prstDash val="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effectLst>
                  <a:glow rad="127000">
                    <a:srgbClr val="FFFF99"/>
                  </a:glow>
                  <a:outerShdw blurRad="482600" dist="50800" dir="5400000" algn="ctr" rotWithShape="0">
                    <a:srgbClr val="FFC000"/>
                  </a:outerShdw>
                  <a:reflection blurRad="6350" stA="60000" endA="900" endPos="60000" dist="60007" dir="5400000" sy="-100000" algn="bl" rotWithShape="0"/>
                </a:effectLst>
              </a:rPr>
              <a:t>R2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</a:rPr>
              <a:t>: </a:t>
            </a:r>
            <a:r>
              <a:rPr lang="bg-BG" sz="3200" b="1" dirty="0">
                <a:solidFill>
                  <a:srgbClr val="00B050"/>
                </a:solidFill>
              </a:rPr>
              <a:t>НПР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4F81BD">
                    <a:lumMod val="75000"/>
                  </a:srgbClr>
                </a:solidFill>
              </a:rPr>
              <a:t>– </a:t>
            </a:r>
            <a:r>
              <a:rPr lang="bg-BG" b="1" dirty="0">
                <a:solidFill>
                  <a:srgbClr val="4F81BD">
                    <a:lumMod val="75000"/>
                  </a:srgbClr>
                </a:solidFill>
              </a:rPr>
              <a:t>система </a:t>
            </a:r>
            <a:r>
              <a:rPr lang="bg-BG" sz="2800" b="1" dirty="0">
                <a:solidFill>
                  <a:srgbClr val="00B050"/>
                </a:solidFill>
              </a:rPr>
              <a:t>Непрерывного Профессионального Развития</a:t>
            </a:r>
            <a:r>
              <a:rPr lang="bg-BG" sz="2400" dirty="0">
                <a:solidFill>
                  <a:srgbClr val="00B050"/>
                </a:solidFill>
              </a:rPr>
              <a:t>,</a:t>
            </a:r>
            <a:r>
              <a:rPr lang="bg-BG" sz="2400" b="1" dirty="0">
                <a:solidFill>
                  <a:srgbClr val="002060"/>
                </a:solidFill>
              </a:rPr>
              <a:t> РКП, СОП и ИСУ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3449342-3C7D-4766-8B81-C23CB9330447}"/>
              </a:ext>
            </a:extLst>
          </p:cNvPr>
          <p:cNvSpPr txBox="1"/>
          <p:nvPr/>
        </p:nvSpPr>
        <p:spPr>
          <a:xfrm>
            <a:off x="234914" y="3541802"/>
            <a:ext cx="3738289" cy="2154436"/>
          </a:xfrm>
          <a:prstGeom prst="rect">
            <a:avLst/>
          </a:prstGeom>
          <a:noFill/>
          <a:ln w="6350">
            <a:noFill/>
            <a:prstDash val="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effectLst>
                  <a:glow rad="127000">
                    <a:srgbClr val="FFFF99"/>
                  </a:glow>
                  <a:outerShdw blurRad="482600" dist="50800" dir="5400000" algn="ctr" rotWithShape="0">
                    <a:srgbClr val="FFC000"/>
                  </a:outerShdw>
                  <a:reflection blurRad="6350" stA="60000" endA="900" endPos="60000" dist="60007" dir="5400000" sy="-100000" algn="bl" rotWithShape="0"/>
                </a:effectLst>
              </a:rPr>
              <a:t>R5</a:t>
            </a:r>
            <a:r>
              <a:rPr lang="ru-RU" sz="2800" b="1" dirty="0">
                <a:solidFill>
                  <a:srgbClr val="4F81BD">
                    <a:lumMod val="75000"/>
                  </a:srgbClr>
                </a:solidFill>
              </a:rPr>
              <a:t>: </a:t>
            </a:r>
            <a:r>
              <a:rPr lang="ru-RU" sz="2800" b="1" dirty="0">
                <a:solidFill>
                  <a:srgbClr val="FF0000"/>
                </a:solidFill>
              </a:rPr>
              <a:t>Наращивание </a:t>
            </a:r>
            <a:r>
              <a:rPr lang="mk-MK" sz="2800" b="1" dirty="0">
                <a:solidFill>
                  <a:srgbClr val="FF0000"/>
                </a:solidFill>
              </a:rPr>
              <a:t>потенциала</a:t>
            </a:r>
            <a:endParaRPr lang="en-US" sz="3200" b="1" dirty="0">
              <a:solidFill>
                <a:srgbClr val="FF0000"/>
              </a:solidFill>
            </a:endParaRPr>
          </a:p>
          <a:p>
            <a:r>
              <a:rPr lang="mk-MK" sz="2400" b="1" dirty="0">
                <a:solidFill>
                  <a:srgbClr val="002060"/>
                </a:solidFill>
              </a:rPr>
              <a:t>МТМЗН </a:t>
            </a:r>
            <a:r>
              <a:rPr lang="ru-RU" sz="2000" dirty="0">
                <a:solidFill>
                  <a:srgbClr val="4F81BD">
                    <a:lumMod val="75000"/>
                  </a:srgbClr>
                </a:solidFill>
              </a:rPr>
              <a:t>для разработки и управления сектором НПОО</a:t>
            </a:r>
          </a:p>
          <a:p>
            <a:endParaRPr lang="bg-BG" sz="2000" dirty="0">
              <a:solidFill>
                <a:srgbClr val="4F81BD">
                  <a:lumMod val="75000"/>
                </a:srgbClr>
              </a:solidFill>
            </a:endParaRPr>
          </a:p>
          <a:p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5648468-998C-459F-9E72-6311CAF87276}"/>
              </a:ext>
            </a:extLst>
          </p:cNvPr>
          <p:cNvSpPr txBox="1"/>
          <p:nvPr/>
        </p:nvSpPr>
        <p:spPr>
          <a:xfrm>
            <a:off x="611560" y="5228396"/>
            <a:ext cx="4906863" cy="1354217"/>
          </a:xfrm>
          <a:prstGeom prst="rect">
            <a:avLst/>
          </a:prstGeom>
          <a:noFill/>
          <a:ln w="6350">
            <a:noFill/>
            <a:prstDash val="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 defTabSz="685800"/>
            <a:r>
              <a:rPr lang="en-US" sz="28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effectLst>
                  <a:glow rad="127000">
                    <a:srgbClr val="FFFF99"/>
                  </a:glow>
                  <a:outerShdw blurRad="482600" dist="50800" dir="5400000" algn="ctr" rotWithShape="0">
                    <a:srgbClr val="FFC000"/>
                  </a:outerShdw>
                  <a:reflection blurRad="6350" stA="60000" endA="900" endPos="60000" dist="60007" dir="5400000" sy="-100000" algn="bl" rotWithShape="0"/>
                </a:effectLst>
              </a:rPr>
              <a:t>R3</a:t>
            </a:r>
            <a:r>
              <a:rPr lang="ru-RU" sz="2800" b="1" dirty="0">
                <a:solidFill>
                  <a:srgbClr val="4F81BD">
                    <a:lumMod val="75000"/>
                  </a:srgbClr>
                </a:solidFill>
              </a:rPr>
              <a:t>: </a:t>
            </a:r>
            <a:r>
              <a:rPr lang="mk-MK" sz="2400" b="1" dirty="0">
                <a:solidFill>
                  <a:srgbClr val="0070C0"/>
                </a:solidFill>
              </a:rPr>
              <a:t>Поставщики </a:t>
            </a:r>
            <a:r>
              <a:rPr lang="mk-MK" sz="2400" b="1" dirty="0">
                <a:solidFill>
                  <a:srgbClr val="002060"/>
                </a:solidFill>
              </a:rPr>
              <a:t>обучения</a:t>
            </a:r>
            <a:endParaRPr lang="bg-BG" sz="2000" dirty="0">
              <a:solidFill>
                <a:srgbClr val="4F81BD">
                  <a:lumMod val="75000"/>
                </a:srgbClr>
              </a:solidFill>
            </a:endParaRPr>
          </a:p>
          <a:p>
            <a:pPr defTabSz="685800"/>
            <a:r>
              <a:rPr lang="ru-RU" sz="2000" dirty="0">
                <a:solidFill>
                  <a:srgbClr val="4F81BD">
                    <a:lumMod val="75000"/>
                  </a:srgbClr>
                </a:solidFill>
              </a:rPr>
              <a:t>для повышения квалификаций преподавателей НПОО, </a:t>
            </a:r>
            <a:r>
              <a:rPr lang="ru-RU" b="1" dirty="0">
                <a:solidFill>
                  <a:srgbClr val="0070C0"/>
                </a:solidFill>
              </a:rPr>
              <a:t>ОК и лицензирование</a:t>
            </a:r>
            <a:endParaRPr lang="en-US" b="1" dirty="0">
              <a:solidFill>
                <a:srgbClr val="0070C0"/>
              </a:solidFill>
            </a:endParaRPr>
          </a:p>
          <a:p>
            <a:pPr defTabSz="685800"/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Calibri Light"/>
              </a:rPr>
              <a:t>.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4CDDBA7-EC45-476C-81E0-BB93DFACB715}"/>
              </a:ext>
            </a:extLst>
          </p:cNvPr>
          <p:cNvSpPr txBox="1"/>
          <p:nvPr/>
        </p:nvSpPr>
        <p:spPr>
          <a:xfrm>
            <a:off x="166901" y="1854802"/>
            <a:ext cx="3559554" cy="2092881"/>
          </a:xfrm>
          <a:prstGeom prst="rect">
            <a:avLst/>
          </a:prstGeom>
          <a:noFill/>
          <a:ln w="6350">
            <a:noFill/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 defTabSz="685800"/>
            <a:r>
              <a:rPr lang="en-US" sz="28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effectLst>
                  <a:glow rad="127000">
                    <a:srgbClr val="FFFF99"/>
                  </a:glow>
                  <a:outerShdw blurRad="482600" dist="50800" dir="5400000" algn="ctr" rotWithShape="0">
                    <a:srgbClr val="FFC000"/>
                  </a:outerShdw>
                  <a:reflection blurRad="6350" stA="60000" endA="900" endPos="60000" dist="60007" dir="5400000" sy="-100000" algn="bl" rotWithShape="0"/>
                </a:effectLst>
              </a:rPr>
              <a:t>R1</a:t>
            </a:r>
            <a:r>
              <a:rPr lang="ru-RU" b="1" dirty="0">
                <a:solidFill>
                  <a:srgbClr val="4F81BD">
                    <a:lumMod val="75000"/>
                  </a:srgbClr>
                </a:solidFill>
              </a:rPr>
              <a:t>: </a:t>
            </a:r>
            <a:r>
              <a:rPr lang="mk-MK" sz="2400" b="1" dirty="0">
                <a:solidFill>
                  <a:srgbClr val="C00000"/>
                </a:solidFill>
              </a:rPr>
              <a:t>Нормативная база</a:t>
            </a:r>
            <a:r>
              <a:rPr lang="en-US" b="1" dirty="0">
                <a:solidFill>
                  <a:srgbClr val="C00000"/>
                </a:solidFill>
              </a:rPr>
              <a:t>, </a:t>
            </a:r>
            <a:r>
              <a:rPr lang="mk-MK" b="1" dirty="0">
                <a:solidFill>
                  <a:srgbClr val="002060"/>
                </a:solidFill>
              </a:rPr>
              <a:t>определяющая роли и обязанности</a:t>
            </a:r>
            <a:r>
              <a:rPr lang="ru-RU" dirty="0">
                <a:solidFill>
                  <a:srgbClr val="4F81BD">
                    <a:lumMod val="75000"/>
                  </a:srgbClr>
                </a:solidFill>
              </a:rPr>
              <a:t>, различных министерств и их подчиненных структур</a:t>
            </a:r>
          </a:p>
          <a:p>
            <a:pPr defTabSz="685800"/>
            <a:endParaRPr lang="en-US" dirty="0">
              <a:solidFill>
                <a:srgbClr val="4F81BD">
                  <a:lumMod val="75000"/>
                </a:srgbClr>
              </a:solidFill>
            </a:endParaRPr>
          </a:p>
          <a:p>
            <a:pPr algn="r" defTabSz="685800"/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Calibri Light"/>
              </a:rPr>
              <a:t> </a:t>
            </a:r>
          </a:p>
        </p:txBody>
      </p:sp>
      <p:sp>
        <p:nvSpPr>
          <p:cNvPr id="85" name="Freeform 21">
            <a:extLst>
              <a:ext uri="{FF2B5EF4-FFF2-40B4-BE49-F238E27FC236}">
                <a16:creationId xmlns:a16="http://schemas.microsoft.com/office/drawing/2014/main" id="{866F2474-0BC8-4478-87E4-17A574F745AB}"/>
              </a:ext>
            </a:extLst>
          </p:cNvPr>
          <p:cNvSpPr>
            <a:spLocks noEditPoints="1"/>
          </p:cNvSpPr>
          <p:nvPr/>
        </p:nvSpPr>
        <p:spPr bwMode="auto">
          <a:xfrm>
            <a:off x="4486184" y="2906392"/>
            <a:ext cx="171633" cy="209618"/>
          </a:xfrm>
          <a:custGeom>
            <a:avLst/>
            <a:gdLst>
              <a:gd name="T0" fmla="*/ 42 w 491"/>
              <a:gd name="T1" fmla="*/ 290 h 596"/>
              <a:gd name="T2" fmla="*/ 22 w 491"/>
              <a:gd name="T3" fmla="*/ 319 h 596"/>
              <a:gd name="T4" fmla="*/ 29 w 491"/>
              <a:gd name="T5" fmla="*/ 353 h 596"/>
              <a:gd name="T6" fmla="*/ 463 w 491"/>
              <a:gd name="T7" fmla="*/ 353 h 596"/>
              <a:gd name="T8" fmla="*/ 470 w 491"/>
              <a:gd name="T9" fmla="*/ 319 h 596"/>
              <a:gd name="T10" fmla="*/ 450 w 491"/>
              <a:gd name="T11" fmla="*/ 290 h 596"/>
              <a:gd name="T12" fmla="*/ 415 w 491"/>
              <a:gd name="T13" fmla="*/ 282 h 596"/>
              <a:gd name="T14" fmla="*/ 322 w 491"/>
              <a:gd name="T15" fmla="*/ 364 h 596"/>
              <a:gd name="T16" fmla="*/ 311 w 491"/>
              <a:gd name="T17" fmla="*/ 366 h 596"/>
              <a:gd name="T18" fmla="*/ 305 w 491"/>
              <a:gd name="T19" fmla="*/ 358 h 596"/>
              <a:gd name="T20" fmla="*/ 303 w 491"/>
              <a:gd name="T21" fmla="*/ 62 h 596"/>
              <a:gd name="T22" fmla="*/ 292 w 491"/>
              <a:gd name="T23" fmla="*/ 41 h 596"/>
              <a:gd name="T24" fmla="*/ 274 w 491"/>
              <a:gd name="T25" fmla="*/ 27 h 596"/>
              <a:gd name="T26" fmla="*/ 252 w 491"/>
              <a:gd name="T27" fmla="*/ 20 h 596"/>
              <a:gd name="T28" fmla="*/ 228 w 491"/>
              <a:gd name="T29" fmla="*/ 23 h 596"/>
              <a:gd name="T30" fmla="*/ 208 w 491"/>
              <a:gd name="T31" fmla="*/ 34 h 596"/>
              <a:gd name="T32" fmla="*/ 194 w 491"/>
              <a:gd name="T33" fmla="*/ 51 h 596"/>
              <a:gd name="T34" fmla="*/ 186 w 491"/>
              <a:gd name="T35" fmla="*/ 74 h 596"/>
              <a:gd name="T36" fmla="*/ 184 w 491"/>
              <a:gd name="T37" fmla="*/ 363 h 596"/>
              <a:gd name="T38" fmla="*/ 174 w 491"/>
              <a:gd name="T39" fmla="*/ 367 h 596"/>
              <a:gd name="T40" fmla="*/ 92 w 491"/>
              <a:gd name="T41" fmla="*/ 290 h 596"/>
              <a:gd name="T42" fmla="*/ 246 w 491"/>
              <a:gd name="T43" fmla="*/ 596 h 596"/>
              <a:gd name="T44" fmla="*/ 16 w 491"/>
              <a:gd name="T45" fmla="*/ 369 h 596"/>
              <a:gd name="T46" fmla="*/ 4 w 491"/>
              <a:gd name="T47" fmla="*/ 347 h 596"/>
              <a:gd name="T48" fmla="*/ 2 w 491"/>
              <a:gd name="T49" fmla="*/ 321 h 596"/>
              <a:gd name="T50" fmla="*/ 8 w 491"/>
              <a:gd name="T51" fmla="*/ 297 h 596"/>
              <a:gd name="T52" fmla="*/ 25 w 491"/>
              <a:gd name="T53" fmla="*/ 277 h 596"/>
              <a:gd name="T54" fmla="*/ 48 w 491"/>
              <a:gd name="T55" fmla="*/ 265 h 596"/>
              <a:gd name="T56" fmla="*/ 74 w 491"/>
              <a:gd name="T57" fmla="*/ 261 h 596"/>
              <a:gd name="T58" fmla="*/ 98 w 491"/>
              <a:gd name="T59" fmla="*/ 269 h 596"/>
              <a:gd name="T60" fmla="*/ 167 w 491"/>
              <a:gd name="T61" fmla="*/ 334 h 596"/>
              <a:gd name="T62" fmla="*/ 170 w 491"/>
              <a:gd name="T63" fmla="*/ 56 h 596"/>
              <a:gd name="T64" fmla="*/ 184 w 491"/>
              <a:gd name="T65" fmla="*/ 29 h 596"/>
              <a:gd name="T66" fmla="*/ 208 w 491"/>
              <a:gd name="T67" fmla="*/ 10 h 596"/>
              <a:gd name="T68" fmla="*/ 238 w 491"/>
              <a:gd name="T69" fmla="*/ 0 h 596"/>
              <a:gd name="T70" fmla="*/ 269 w 491"/>
              <a:gd name="T71" fmla="*/ 3 h 596"/>
              <a:gd name="T72" fmla="*/ 296 w 491"/>
              <a:gd name="T73" fmla="*/ 18 h 596"/>
              <a:gd name="T74" fmla="*/ 316 w 491"/>
              <a:gd name="T75" fmla="*/ 41 h 596"/>
              <a:gd name="T76" fmla="*/ 324 w 491"/>
              <a:gd name="T77" fmla="*/ 71 h 596"/>
              <a:gd name="T78" fmla="*/ 383 w 491"/>
              <a:gd name="T79" fmla="*/ 277 h 596"/>
              <a:gd name="T80" fmla="*/ 405 w 491"/>
              <a:gd name="T81" fmla="*/ 265 h 596"/>
              <a:gd name="T82" fmla="*/ 431 w 491"/>
              <a:gd name="T83" fmla="*/ 261 h 596"/>
              <a:gd name="T84" fmla="*/ 455 w 491"/>
              <a:gd name="T85" fmla="*/ 269 h 596"/>
              <a:gd name="T86" fmla="*/ 476 w 491"/>
              <a:gd name="T87" fmla="*/ 286 h 596"/>
              <a:gd name="T88" fmla="*/ 488 w 491"/>
              <a:gd name="T89" fmla="*/ 309 h 596"/>
              <a:gd name="T90" fmla="*/ 491 w 491"/>
              <a:gd name="T91" fmla="*/ 334 h 596"/>
              <a:gd name="T92" fmla="*/ 483 w 491"/>
              <a:gd name="T93" fmla="*/ 359 h 596"/>
              <a:gd name="T94" fmla="*/ 253 w 491"/>
              <a:gd name="T95" fmla="*/ 593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1" h="596">
                <a:moveTo>
                  <a:pt x="67" y="281"/>
                </a:moveTo>
                <a:lnTo>
                  <a:pt x="58" y="282"/>
                </a:lnTo>
                <a:lnTo>
                  <a:pt x="49" y="285"/>
                </a:lnTo>
                <a:lnTo>
                  <a:pt x="42" y="290"/>
                </a:lnTo>
                <a:lnTo>
                  <a:pt x="34" y="295"/>
                </a:lnTo>
                <a:lnTo>
                  <a:pt x="29" y="303"/>
                </a:lnTo>
                <a:lnTo>
                  <a:pt x="24" y="310"/>
                </a:lnTo>
                <a:lnTo>
                  <a:pt x="22" y="319"/>
                </a:lnTo>
                <a:lnTo>
                  <a:pt x="21" y="327"/>
                </a:lnTo>
                <a:lnTo>
                  <a:pt x="22" y="336"/>
                </a:lnTo>
                <a:lnTo>
                  <a:pt x="24" y="345"/>
                </a:lnTo>
                <a:lnTo>
                  <a:pt x="29" y="353"/>
                </a:lnTo>
                <a:lnTo>
                  <a:pt x="34" y="361"/>
                </a:lnTo>
                <a:lnTo>
                  <a:pt x="246" y="571"/>
                </a:lnTo>
                <a:lnTo>
                  <a:pt x="457" y="361"/>
                </a:lnTo>
                <a:lnTo>
                  <a:pt x="463" y="353"/>
                </a:lnTo>
                <a:lnTo>
                  <a:pt x="467" y="345"/>
                </a:lnTo>
                <a:lnTo>
                  <a:pt x="470" y="336"/>
                </a:lnTo>
                <a:lnTo>
                  <a:pt x="470" y="327"/>
                </a:lnTo>
                <a:lnTo>
                  <a:pt x="470" y="319"/>
                </a:lnTo>
                <a:lnTo>
                  <a:pt x="467" y="310"/>
                </a:lnTo>
                <a:lnTo>
                  <a:pt x="463" y="303"/>
                </a:lnTo>
                <a:lnTo>
                  <a:pt x="457" y="295"/>
                </a:lnTo>
                <a:lnTo>
                  <a:pt x="450" y="290"/>
                </a:lnTo>
                <a:lnTo>
                  <a:pt x="442" y="285"/>
                </a:lnTo>
                <a:lnTo>
                  <a:pt x="434" y="282"/>
                </a:lnTo>
                <a:lnTo>
                  <a:pt x="425" y="281"/>
                </a:lnTo>
                <a:lnTo>
                  <a:pt x="415" y="282"/>
                </a:lnTo>
                <a:lnTo>
                  <a:pt x="407" y="285"/>
                </a:lnTo>
                <a:lnTo>
                  <a:pt x="399" y="290"/>
                </a:lnTo>
                <a:lnTo>
                  <a:pt x="391" y="295"/>
                </a:lnTo>
                <a:lnTo>
                  <a:pt x="322" y="364"/>
                </a:lnTo>
                <a:lnTo>
                  <a:pt x="320" y="366"/>
                </a:lnTo>
                <a:lnTo>
                  <a:pt x="317" y="367"/>
                </a:lnTo>
                <a:lnTo>
                  <a:pt x="315" y="367"/>
                </a:lnTo>
                <a:lnTo>
                  <a:pt x="311" y="366"/>
                </a:lnTo>
                <a:lnTo>
                  <a:pt x="309" y="365"/>
                </a:lnTo>
                <a:lnTo>
                  <a:pt x="307" y="363"/>
                </a:lnTo>
                <a:lnTo>
                  <a:pt x="306" y="361"/>
                </a:lnTo>
                <a:lnTo>
                  <a:pt x="305" y="358"/>
                </a:lnTo>
                <a:lnTo>
                  <a:pt x="305" y="79"/>
                </a:lnTo>
                <a:lnTo>
                  <a:pt x="305" y="74"/>
                </a:lnTo>
                <a:lnTo>
                  <a:pt x="304" y="67"/>
                </a:lnTo>
                <a:lnTo>
                  <a:pt x="303" y="62"/>
                </a:lnTo>
                <a:lnTo>
                  <a:pt x="301" y="56"/>
                </a:lnTo>
                <a:lnTo>
                  <a:pt x="299" y="51"/>
                </a:lnTo>
                <a:lnTo>
                  <a:pt x="295" y="47"/>
                </a:lnTo>
                <a:lnTo>
                  <a:pt x="292" y="41"/>
                </a:lnTo>
                <a:lnTo>
                  <a:pt x="288" y="37"/>
                </a:lnTo>
                <a:lnTo>
                  <a:pt x="283" y="34"/>
                </a:lnTo>
                <a:lnTo>
                  <a:pt x="279" y="30"/>
                </a:lnTo>
                <a:lnTo>
                  <a:pt x="274" y="27"/>
                </a:lnTo>
                <a:lnTo>
                  <a:pt x="269" y="25"/>
                </a:lnTo>
                <a:lnTo>
                  <a:pt x="264" y="23"/>
                </a:lnTo>
                <a:lnTo>
                  <a:pt x="257" y="21"/>
                </a:lnTo>
                <a:lnTo>
                  <a:pt x="252" y="20"/>
                </a:lnTo>
                <a:lnTo>
                  <a:pt x="246" y="20"/>
                </a:lnTo>
                <a:lnTo>
                  <a:pt x="240" y="20"/>
                </a:lnTo>
                <a:lnTo>
                  <a:pt x="234" y="21"/>
                </a:lnTo>
                <a:lnTo>
                  <a:pt x="228" y="23"/>
                </a:lnTo>
                <a:lnTo>
                  <a:pt x="223" y="25"/>
                </a:lnTo>
                <a:lnTo>
                  <a:pt x="218" y="27"/>
                </a:lnTo>
                <a:lnTo>
                  <a:pt x="212" y="30"/>
                </a:lnTo>
                <a:lnTo>
                  <a:pt x="208" y="34"/>
                </a:lnTo>
                <a:lnTo>
                  <a:pt x="203" y="37"/>
                </a:lnTo>
                <a:lnTo>
                  <a:pt x="200" y="41"/>
                </a:lnTo>
                <a:lnTo>
                  <a:pt x="196" y="47"/>
                </a:lnTo>
                <a:lnTo>
                  <a:pt x="194" y="51"/>
                </a:lnTo>
                <a:lnTo>
                  <a:pt x="191" y="56"/>
                </a:lnTo>
                <a:lnTo>
                  <a:pt x="188" y="62"/>
                </a:lnTo>
                <a:lnTo>
                  <a:pt x="187" y="67"/>
                </a:lnTo>
                <a:lnTo>
                  <a:pt x="186" y="74"/>
                </a:lnTo>
                <a:lnTo>
                  <a:pt x="186" y="79"/>
                </a:lnTo>
                <a:lnTo>
                  <a:pt x="186" y="358"/>
                </a:lnTo>
                <a:lnTo>
                  <a:pt x="186" y="361"/>
                </a:lnTo>
                <a:lnTo>
                  <a:pt x="184" y="363"/>
                </a:lnTo>
                <a:lnTo>
                  <a:pt x="183" y="365"/>
                </a:lnTo>
                <a:lnTo>
                  <a:pt x="180" y="366"/>
                </a:lnTo>
                <a:lnTo>
                  <a:pt x="178" y="367"/>
                </a:lnTo>
                <a:lnTo>
                  <a:pt x="174" y="367"/>
                </a:lnTo>
                <a:lnTo>
                  <a:pt x="171" y="366"/>
                </a:lnTo>
                <a:lnTo>
                  <a:pt x="169" y="364"/>
                </a:lnTo>
                <a:lnTo>
                  <a:pt x="100" y="295"/>
                </a:lnTo>
                <a:lnTo>
                  <a:pt x="92" y="290"/>
                </a:lnTo>
                <a:lnTo>
                  <a:pt x="85" y="285"/>
                </a:lnTo>
                <a:lnTo>
                  <a:pt x="76" y="282"/>
                </a:lnTo>
                <a:lnTo>
                  <a:pt x="67" y="281"/>
                </a:lnTo>
                <a:close/>
                <a:moveTo>
                  <a:pt x="246" y="596"/>
                </a:moveTo>
                <a:lnTo>
                  <a:pt x="242" y="595"/>
                </a:lnTo>
                <a:lnTo>
                  <a:pt x="239" y="593"/>
                </a:lnTo>
                <a:lnTo>
                  <a:pt x="20" y="375"/>
                </a:lnTo>
                <a:lnTo>
                  <a:pt x="16" y="369"/>
                </a:lnTo>
                <a:lnTo>
                  <a:pt x="12" y="364"/>
                </a:lnTo>
                <a:lnTo>
                  <a:pt x="8" y="359"/>
                </a:lnTo>
                <a:lnTo>
                  <a:pt x="6" y="352"/>
                </a:lnTo>
                <a:lnTo>
                  <a:pt x="4" y="347"/>
                </a:lnTo>
                <a:lnTo>
                  <a:pt x="3" y="340"/>
                </a:lnTo>
                <a:lnTo>
                  <a:pt x="2" y="334"/>
                </a:lnTo>
                <a:lnTo>
                  <a:pt x="0" y="327"/>
                </a:lnTo>
                <a:lnTo>
                  <a:pt x="2" y="321"/>
                </a:lnTo>
                <a:lnTo>
                  <a:pt x="3" y="315"/>
                </a:lnTo>
                <a:lnTo>
                  <a:pt x="4" y="309"/>
                </a:lnTo>
                <a:lnTo>
                  <a:pt x="6" y="303"/>
                </a:lnTo>
                <a:lnTo>
                  <a:pt x="8" y="297"/>
                </a:lnTo>
                <a:lnTo>
                  <a:pt x="12" y="292"/>
                </a:lnTo>
                <a:lnTo>
                  <a:pt x="16" y="286"/>
                </a:lnTo>
                <a:lnTo>
                  <a:pt x="20" y="281"/>
                </a:lnTo>
                <a:lnTo>
                  <a:pt x="25" y="277"/>
                </a:lnTo>
                <a:lnTo>
                  <a:pt x="31" y="272"/>
                </a:lnTo>
                <a:lnTo>
                  <a:pt x="36" y="269"/>
                </a:lnTo>
                <a:lnTo>
                  <a:pt x="42" y="267"/>
                </a:lnTo>
                <a:lnTo>
                  <a:pt x="48" y="265"/>
                </a:lnTo>
                <a:lnTo>
                  <a:pt x="54" y="263"/>
                </a:lnTo>
                <a:lnTo>
                  <a:pt x="61" y="261"/>
                </a:lnTo>
                <a:lnTo>
                  <a:pt x="67" y="261"/>
                </a:lnTo>
                <a:lnTo>
                  <a:pt x="74" y="261"/>
                </a:lnTo>
                <a:lnTo>
                  <a:pt x="80" y="263"/>
                </a:lnTo>
                <a:lnTo>
                  <a:pt x="86" y="265"/>
                </a:lnTo>
                <a:lnTo>
                  <a:pt x="92" y="267"/>
                </a:lnTo>
                <a:lnTo>
                  <a:pt x="98" y="269"/>
                </a:lnTo>
                <a:lnTo>
                  <a:pt x="104" y="272"/>
                </a:lnTo>
                <a:lnTo>
                  <a:pt x="108" y="277"/>
                </a:lnTo>
                <a:lnTo>
                  <a:pt x="114" y="281"/>
                </a:lnTo>
                <a:lnTo>
                  <a:pt x="167" y="334"/>
                </a:lnTo>
                <a:lnTo>
                  <a:pt x="167" y="79"/>
                </a:lnTo>
                <a:lnTo>
                  <a:pt x="167" y="71"/>
                </a:lnTo>
                <a:lnTo>
                  <a:pt x="168" y="64"/>
                </a:lnTo>
                <a:lnTo>
                  <a:pt x="170" y="56"/>
                </a:lnTo>
                <a:lnTo>
                  <a:pt x="172" y="49"/>
                </a:lnTo>
                <a:lnTo>
                  <a:pt x="175" y="41"/>
                </a:lnTo>
                <a:lnTo>
                  <a:pt x="180" y="35"/>
                </a:lnTo>
                <a:lnTo>
                  <a:pt x="184" y="29"/>
                </a:lnTo>
                <a:lnTo>
                  <a:pt x="189" y="23"/>
                </a:lnTo>
                <a:lnTo>
                  <a:pt x="195" y="18"/>
                </a:lnTo>
                <a:lnTo>
                  <a:pt x="201" y="13"/>
                </a:lnTo>
                <a:lnTo>
                  <a:pt x="208" y="10"/>
                </a:lnTo>
                <a:lnTo>
                  <a:pt x="215" y="7"/>
                </a:lnTo>
                <a:lnTo>
                  <a:pt x="222" y="3"/>
                </a:lnTo>
                <a:lnTo>
                  <a:pt x="229" y="1"/>
                </a:lnTo>
                <a:lnTo>
                  <a:pt x="238" y="0"/>
                </a:lnTo>
                <a:lnTo>
                  <a:pt x="246" y="0"/>
                </a:lnTo>
                <a:lnTo>
                  <a:pt x="254" y="0"/>
                </a:lnTo>
                <a:lnTo>
                  <a:pt x="262" y="1"/>
                </a:lnTo>
                <a:lnTo>
                  <a:pt x="269" y="3"/>
                </a:lnTo>
                <a:lnTo>
                  <a:pt x="277" y="7"/>
                </a:lnTo>
                <a:lnTo>
                  <a:pt x="283" y="10"/>
                </a:lnTo>
                <a:lnTo>
                  <a:pt x="290" y="13"/>
                </a:lnTo>
                <a:lnTo>
                  <a:pt x="296" y="18"/>
                </a:lnTo>
                <a:lnTo>
                  <a:pt x="302" y="23"/>
                </a:lnTo>
                <a:lnTo>
                  <a:pt x="307" y="29"/>
                </a:lnTo>
                <a:lnTo>
                  <a:pt x="311" y="35"/>
                </a:lnTo>
                <a:lnTo>
                  <a:pt x="316" y="41"/>
                </a:lnTo>
                <a:lnTo>
                  <a:pt x="319" y="49"/>
                </a:lnTo>
                <a:lnTo>
                  <a:pt x="321" y="56"/>
                </a:lnTo>
                <a:lnTo>
                  <a:pt x="323" y="64"/>
                </a:lnTo>
                <a:lnTo>
                  <a:pt x="324" y="71"/>
                </a:lnTo>
                <a:lnTo>
                  <a:pt x="326" y="79"/>
                </a:lnTo>
                <a:lnTo>
                  <a:pt x="326" y="334"/>
                </a:lnTo>
                <a:lnTo>
                  <a:pt x="377" y="281"/>
                </a:lnTo>
                <a:lnTo>
                  <a:pt x="383" y="277"/>
                </a:lnTo>
                <a:lnTo>
                  <a:pt x="388" y="272"/>
                </a:lnTo>
                <a:lnTo>
                  <a:pt x="394" y="269"/>
                </a:lnTo>
                <a:lnTo>
                  <a:pt x="399" y="267"/>
                </a:lnTo>
                <a:lnTo>
                  <a:pt x="405" y="265"/>
                </a:lnTo>
                <a:lnTo>
                  <a:pt x="412" y="263"/>
                </a:lnTo>
                <a:lnTo>
                  <a:pt x="418" y="261"/>
                </a:lnTo>
                <a:lnTo>
                  <a:pt x="425" y="261"/>
                </a:lnTo>
                <a:lnTo>
                  <a:pt x="431" y="261"/>
                </a:lnTo>
                <a:lnTo>
                  <a:pt x="438" y="263"/>
                </a:lnTo>
                <a:lnTo>
                  <a:pt x="443" y="265"/>
                </a:lnTo>
                <a:lnTo>
                  <a:pt x="450" y="267"/>
                </a:lnTo>
                <a:lnTo>
                  <a:pt x="455" y="269"/>
                </a:lnTo>
                <a:lnTo>
                  <a:pt x="462" y="272"/>
                </a:lnTo>
                <a:lnTo>
                  <a:pt x="466" y="277"/>
                </a:lnTo>
                <a:lnTo>
                  <a:pt x="471" y="281"/>
                </a:lnTo>
                <a:lnTo>
                  <a:pt x="476" y="286"/>
                </a:lnTo>
                <a:lnTo>
                  <a:pt x="480" y="292"/>
                </a:lnTo>
                <a:lnTo>
                  <a:pt x="483" y="297"/>
                </a:lnTo>
                <a:lnTo>
                  <a:pt x="485" y="303"/>
                </a:lnTo>
                <a:lnTo>
                  <a:pt x="488" y="309"/>
                </a:lnTo>
                <a:lnTo>
                  <a:pt x="490" y="315"/>
                </a:lnTo>
                <a:lnTo>
                  <a:pt x="491" y="321"/>
                </a:lnTo>
                <a:lnTo>
                  <a:pt x="491" y="327"/>
                </a:lnTo>
                <a:lnTo>
                  <a:pt x="491" y="334"/>
                </a:lnTo>
                <a:lnTo>
                  <a:pt x="490" y="340"/>
                </a:lnTo>
                <a:lnTo>
                  <a:pt x="488" y="347"/>
                </a:lnTo>
                <a:lnTo>
                  <a:pt x="485" y="352"/>
                </a:lnTo>
                <a:lnTo>
                  <a:pt x="483" y="359"/>
                </a:lnTo>
                <a:lnTo>
                  <a:pt x="480" y="364"/>
                </a:lnTo>
                <a:lnTo>
                  <a:pt x="476" y="369"/>
                </a:lnTo>
                <a:lnTo>
                  <a:pt x="471" y="375"/>
                </a:lnTo>
                <a:lnTo>
                  <a:pt x="253" y="593"/>
                </a:lnTo>
                <a:lnTo>
                  <a:pt x="250" y="595"/>
                </a:lnTo>
                <a:lnTo>
                  <a:pt x="246" y="59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prstClr val="black"/>
              </a:solidFill>
              <a:latin typeface="Calibri Light"/>
            </a:endParaRPr>
          </a:p>
        </p:txBody>
      </p:sp>
      <p:sp>
        <p:nvSpPr>
          <p:cNvPr id="86" name="Freeform 21">
            <a:extLst>
              <a:ext uri="{FF2B5EF4-FFF2-40B4-BE49-F238E27FC236}">
                <a16:creationId xmlns:a16="http://schemas.microsoft.com/office/drawing/2014/main" id="{D91A64CC-6072-43B6-A109-5607CEC6F2D8}"/>
              </a:ext>
            </a:extLst>
          </p:cNvPr>
          <p:cNvSpPr>
            <a:spLocks noEditPoints="1"/>
          </p:cNvSpPr>
          <p:nvPr/>
        </p:nvSpPr>
        <p:spPr bwMode="auto">
          <a:xfrm flipH="1" flipV="1">
            <a:off x="4486184" y="4278121"/>
            <a:ext cx="171633" cy="209618"/>
          </a:xfrm>
          <a:custGeom>
            <a:avLst/>
            <a:gdLst>
              <a:gd name="T0" fmla="*/ 42 w 491"/>
              <a:gd name="T1" fmla="*/ 290 h 596"/>
              <a:gd name="T2" fmla="*/ 22 w 491"/>
              <a:gd name="T3" fmla="*/ 319 h 596"/>
              <a:gd name="T4" fmla="*/ 29 w 491"/>
              <a:gd name="T5" fmla="*/ 353 h 596"/>
              <a:gd name="T6" fmla="*/ 463 w 491"/>
              <a:gd name="T7" fmla="*/ 353 h 596"/>
              <a:gd name="T8" fmla="*/ 470 w 491"/>
              <a:gd name="T9" fmla="*/ 319 h 596"/>
              <a:gd name="T10" fmla="*/ 450 w 491"/>
              <a:gd name="T11" fmla="*/ 290 h 596"/>
              <a:gd name="T12" fmla="*/ 415 w 491"/>
              <a:gd name="T13" fmla="*/ 282 h 596"/>
              <a:gd name="T14" fmla="*/ 322 w 491"/>
              <a:gd name="T15" fmla="*/ 364 h 596"/>
              <a:gd name="T16" fmla="*/ 311 w 491"/>
              <a:gd name="T17" fmla="*/ 366 h 596"/>
              <a:gd name="T18" fmla="*/ 305 w 491"/>
              <a:gd name="T19" fmla="*/ 358 h 596"/>
              <a:gd name="T20" fmla="*/ 303 w 491"/>
              <a:gd name="T21" fmla="*/ 62 h 596"/>
              <a:gd name="T22" fmla="*/ 292 w 491"/>
              <a:gd name="T23" fmla="*/ 41 h 596"/>
              <a:gd name="T24" fmla="*/ 274 w 491"/>
              <a:gd name="T25" fmla="*/ 27 h 596"/>
              <a:gd name="T26" fmla="*/ 252 w 491"/>
              <a:gd name="T27" fmla="*/ 20 h 596"/>
              <a:gd name="T28" fmla="*/ 228 w 491"/>
              <a:gd name="T29" fmla="*/ 23 h 596"/>
              <a:gd name="T30" fmla="*/ 208 w 491"/>
              <a:gd name="T31" fmla="*/ 34 h 596"/>
              <a:gd name="T32" fmla="*/ 194 w 491"/>
              <a:gd name="T33" fmla="*/ 51 h 596"/>
              <a:gd name="T34" fmla="*/ 186 w 491"/>
              <a:gd name="T35" fmla="*/ 74 h 596"/>
              <a:gd name="T36" fmla="*/ 184 w 491"/>
              <a:gd name="T37" fmla="*/ 363 h 596"/>
              <a:gd name="T38" fmla="*/ 174 w 491"/>
              <a:gd name="T39" fmla="*/ 367 h 596"/>
              <a:gd name="T40" fmla="*/ 92 w 491"/>
              <a:gd name="T41" fmla="*/ 290 h 596"/>
              <a:gd name="T42" fmla="*/ 246 w 491"/>
              <a:gd name="T43" fmla="*/ 596 h 596"/>
              <a:gd name="T44" fmla="*/ 16 w 491"/>
              <a:gd name="T45" fmla="*/ 369 h 596"/>
              <a:gd name="T46" fmla="*/ 4 w 491"/>
              <a:gd name="T47" fmla="*/ 347 h 596"/>
              <a:gd name="T48" fmla="*/ 2 w 491"/>
              <a:gd name="T49" fmla="*/ 321 h 596"/>
              <a:gd name="T50" fmla="*/ 8 w 491"/>
              <a:gd name="T51" fmla="*/ 297 h 596"/>
              <a:gd name="T52" fmla="*/ 25 w 491"/>
              <a:gd name="T53" fmla="*/ 277 h 596"/>
              <a:gd name="T54" fmla="*/ 48 w 491"/>
              <a:gd name="T55" fmla="*/ 265 h 596"/>
              <a:gd name="T56" fmla="*/ 74 w 491"/>
              <a:gd name="T57" fmla="*/ 261 h 596"/>
              <a:gd name="T58" fmla="*/ 98 w 491"/>
              <a:gd name="T59" fmla="*/ 269 h 596"/>
              <a:gd name="T60" fmla="*/ 167 w 491"/>
              <a:gd name="T61" fmla="*/ 334 h 596"/>
              <a:gd name="T62" fmla="*/ 170 w 491"/>
              <a:gd name="T63" fmla="*/ 56 h 596"/>
              <a:gd name="T64" fmla="*/ 184 w 491"/>
              <a:gd name="T65" fmla="*/ 29 h 596"/>
              <a:gd name="T66" fmla="*/ 208 w 491"/>
              <a:gd name="T67" fmla="*/ 10 h 596"/>
              <a:gd name="T68" fmla="*/ 238 w 491"/>
              <a:gd name="T69" fmla="*/ 0 h 596"/>
              <a:gd name="T70" fmla="*/ 269 w 491"/>
              <a:gd name="T71" fmla="*/ 3 h 596"/>
              <a:gd name="T72" fmla="*/ 296 w 491"/>
              <a:gd name="T73" fmla="*/ 18 h 596"/>
              <a:gd name="T74" fmla="*/ 316 w 491"/>
              <a:gd name="T75" fmla="*/ 41 h 596"/>
              <a:gd name="T76" fmla="*/ 324 w 491"/>
              <a:gd name="T77" fmla="*/ 71 h 596"/>
              <a:gd name="T78" fmla="*/ 383 w 491"/>
              <a:gd name="T79" fmla="*/ 277 h 596"/>
              <a:gd name="T80" fmla="*/ 405 w 491"/>
              <a:gd name="T81" fmla="*/ 265 h 596"/>
              <a:gd name="T82" fmla="*/ 431 w 491"/>
              <a:gd name="T83" fmla="*/ 261 h 596"/>
              <a:gd name="T84" fmla="*/ 455 w 491"/>
              <a:gd name="T85" fmla="*/ 269 h 596"/>
              <a:gd name="T86" fmla="*/ 476 w 491"/>
              <a:gd name="T87" fmla="*/ 286 h 596"/>
              <a:gd name="T88" fmla="*/ 488 w 491"/>
              <a:gd name="T89" fmla="*/ 309 h 596"/>
              <a:gd name="T90" fmla="*/ 491 w 491"/>
              <a:gd name="T91" fmla="*/ 334 h 596"/>
              <a:gd name="T92" fmla="*/ 483 w 491"/>
              <a:gd name="T93" fmla="*/ 359 h 596"/>
              <a:gd name="T94" fmla="*/ 253 w 491"/>
              <a:gd name="T95" fmla="*/ 593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1" h="596">
                <a:moveTo>
                  <a:pt x="67" y="281"/>
                </a:moveTo>
                <a:lnTo>
                  <a:pt x="58" y="282"/>
                </a:lnTo>
                <a:lnTo>
                  <a:pt x="49" y="285"/>
                </a:lnTo>
                <a:lnTo>
                  <a:pt x="42" y="290"/>
                </a:lnTo>
                <a:lnTo>
                  <a:pt x="34" y="295"/>
                </a:lnTo>
                <a:lnTo>
                  <a:pt x="29" y="303"/>
                </a:lnTo>
                <a:lnTo>
                  <a:pt x="24" y="310"/>
                </a:lnTo>
                <a:lnTo>
                  <a:pt x="22" y="319"/>
                </a:lnTo>
                <a:lnTo>
                  <a:pt x="21" y="327"/>
                </a:lnTo>
                <a:lnTo>
                  <a:pt x="22" y="336"/>
                </a:lnTo>
                <a:lnTo>
                  <a:pt x="24" y="345"/>
                </a:lnTo>
                <a:lnTo>
                  <a:pt x="29" y="353"/>
                </a:lnTo>
                <a:lnTo>
                  <a:pt x="34" y="361"/>
                </a:lnTo>
                <a:lnTo>
                  <a:pt x="246" y="571"/>
                </a:lnTo>
                <a:lnTo>
                  <a:pt x="457" y="361"/>
                </a:lnTo>
                <a:lnTo>
                  <a:pt x="463" y="353"/>
                </a:lnTo>
                <a:lnTo>
                  <a:pt x="467" y="345"/>
                </a:lnTo>
                <a:lnTo>
                  <a:pt x="470" y="336"/>
                </a:lnTo>
                <a:lnTo>
                  <a:pt x="470" y="327"/>
                </a:lnTo>
                <a:lnTo>
                  <a:pt x="470" y="319"/>
                </a:lnTo>
                <a:lnTo>
                  <a:pt x="467" y="310"/>
                </a:lnTo>
                <a:lnTo>
                  <a:pt x="463" y="303"/>
                </a:lnTo>
                <a:lnTo>
                  <a:pt x="457" y="295"/>
                </a:lnTo>
                <a:lnTo>
                  <a:pt x="450" y="290"/>
                </a:lnTo>
                <a:lnTo>
                  <a:pt x="442" y="285"/>
                </a:lnTo>
                <a:lnTo>
                  <a:pt x="434" y="282"/>
                </a:lnTo>
                <a:lnTo>
                  <a:pt x="425" y="281"/>
                </a:lnTo>
                <a:lnTo>
                  <a:pt x="415" y="282"/>
                </a:lnTo>
                <a:lnTo>
                  <a:pt x="407" y="285"/>
                </a:lnTo>
                <a:lnTo>
                  <a:pt x="399" y="290"/>
                </a:lnTo>
                <a:lnTo>
                  <a:pt x="391" y="295"/>
                </a:lnTo>
                <a:lnTo>
                  <a:pt x="322" y="364"/>
                </a:lnTo>
                <a:lnTo>
                  <a:pt x="320" y="366"/>
                </a:lnTo>
                <a:lnTo>
                  <a:pt x="317" y="367"/>
                </a:lnTo>
                <a:lnTo>
                  <a:pt x="315" y="367"/>
                </a:lnTo>
                <a:lnTo>
                  <a:pt x="311" y="366"/>
                </a:lnTo>
                <a:lnTo>
                  <a:pt x="309" y="365"/>
                </a:lnTo>
                <a:lnTo>
                  <a:pt x="307" y="363"/>
                </a:lnTo>
                <a:lnTo>
                  <a:pt x="306" y="361"/>
                </a:lnTo>
                <a:lnTo>
                  <a:pt x="305" y="358"/>
                </a:lnTo>
                <a:lnTo>
                  <a:pt x="305" y="79"/>
                </a:lnTo>
                <a:lnTo>
                  <a:pt x="305" y="74"/>
                </a:lnTo>
                <a:lnTo>
                  <a:pt x="304" y="67"/>
                </a:lnTo>
                <a:lnTo>
                  <a:pt x="303" y="62"/>
                </a:lnTo>
                <a:lnTo>
                  <a:pt x="301" y="56"/>
                </a:lnTo>
                <a:lnTo>
                  <a:pt x="299" y="51"/>
                </a:lnTo>
                <a:lnTo>
                  <a:pt x="295" y="47"/>
                </a:lnTo>
                <a:lnTo>
                  <a:pt x="292" y="41"/>
                </a:lnTo>
                <a:lnTo>
                  <a:pt x="288" y="37"/>
                </a:lnTo>
                <a:lnTo>
                  <a:pt x="283" y="34"/>
                </a:lnTo>
                <a:lnTo>
                  <a:pt x="279" y="30"/>
                </a:lnTo>
                <a:lnTo>
                  <a:pt x="274" y="27"/>
                </a:lnTo>
                <a:lnTo>
                  <a:pt x="269" y="25"/>
                </a:lnTo>
                <a:lnTo>
                  <a:pt x="264" y="23"/>
                </a:lnTo>
                <a:lnTo>
                  <a:pt x="257" y="21"/>
                </a:lnTo>
                <a:lnTo>
                  <a:pt x="252" y="20"/>
                </a:lnTo>
                <a:lnTo>
                  <a:pt x="246" y="20"/>
                </a:lnTo>
                <a:lnTo>
                  <a:pt x="240" y="20"/>
                </a:lnTo>
                <a:lnTo>
                  <a:pt x="234" y="21"/>
                </a:lnTo>
                <a:lnTo>
                  <a:pt x="228" y="23"/>
                </a:lnTo>
                <a:lnTo>
                  <a:pt x="223" y="25"/>
                </a:lnTo>
                <a:lnTo>
                  <a:pt x="218" y="27"/>
                </a:lnTo>
                <a:lnTo>
                  <a:pt x="212" y="30"/>
                </a:lnTo>
                <a:lnTo>
                  <a:pt x="208" y="34"/>
                </a:lnTo>
                <a:lnTo>
                  <a:pt x="203" y="37"/>
                </a:lnTo>
                <a:lnTo>
                  <a:pt x="200" y="41"/>
                </a:lnTo>
                <a:lnTo>
                  <a:pt x="196" y="47"/>
                </a:lnTo>
                <a:lnTo>
                  <a:pt x="194" y="51"/>
                </a:lnTo>
                <a:lnTo>
                  <a:pt x="191" y="56"/>
                </a:lnTo>
                <a:lnTo>
                  <a:pt x="188" y="62"/>
                </a:lnTo>
                <a:lnTo>
                  <a:pt x="187" y="67"/>
                </a:lnTo>
                <a:lnTo>
                  <a:pt x="186" y="74"/>
                </a:lnTo>
                <a:lnTo>
                  <a:pt x="186" y="79"/>
                </a:lnTo>
                <a:lnTo>
                  <a:pt x="186" y="358"/>
                </a:lnTo>
                <a:lnTo>
                  <a:pt x="186" y="361"/>
                </a:lnTo>
                <a:lnTo>
                  <a:pt x="184" y="363"/>
                </a:lnTo>
                <a:lnTo>
                  <a:pt x="183" y="365"/>
                </a:lnTo>
                <a:lnTo>
                  <a:pt x="180" y="366"/>
                </a:lnTo>
                <a:lnTo>
                  <a:pt x="178" y="367"/>
                </a:lnTo>
                <a:lnTo>
                  <a:pt x="174" y="367"/>
                </a:lnTo>
                <a:lnTo>
                  <a:pt x="171" y="366"/>
                </a:lnTo>
                <a:lnTo>
                  <a:pt x="169" y="364"/>
                </a:lnTo>
                <a:lnTo>
                  <a:pt x="100" y="295"/>
                </a:lnTo>
                <a:lnTo>
                  <a:pt x="92" y="290"/>
                </a:lnTo>
                <a:lnTo>
                  <a:pt x="85" y="285"/>
                </a:lnTo>
                <a:lnTo>
                  <a:pt x="76" y="282"/>
                </a:lnTo>
                <a:lnTo>
                  <a:pt x="67" y="281"/>
                </a:lnTo>
                <a:close/>
                <a:moveTo>
                  <a:pt x="246" y="596"/>
                </a:moveTo>
                <a:lnTo>
                  <a:pt x="242" y="595"/>
                </a:lnTo>
                <a:lnTo>
                  <a:pt x="239" y="593"/>
                </a:lnTo>
                <a:lnTo>
                  <a:pt x="20" y="375"/>
                </a:lnTo>
                <a:lnTo>
                  <a:pt x="16" y="369"/>
                </a:lnTo>
                <a:lnTo>
                  <a:pt x="12" y="364"/>
                </a:lnTo>
                <a:lnTo>
                  <a:pt x="8" y="359"/>
                </a:lnTo>
                <a:lnTo>
                  <a:pt x="6" y="352"/>
                </a:lnTo>
                <a:lnTo>
                  <a:pt x="4" y="347"/>
                </a:lnTo>
                <a:lnTo>
                  <a:pt x="3" y="340"/>
                </a:lnTo>
                <a:lnTo>
                  <a:pt x="2" y="334"/>
                </a:lnTo>
                <a:lnTo>
                  <a:pt x="0" y="327"/>
                </a:lnTo>
                <a:lnTo>
                  <a:pt x="2" y="321"/>
                </a:lnTo>
                <a:lnTo>
                  <a:pt x="3" y="315"/>
                </a:lnTo>
                <a:lnTo>
                  <a:pt x="4" y="309"/>
                </a:lnTo>
                <a:lnTo>
                  <a:pt x="6" y="303"/>
                </a:lnTo>
                <a:lnTo>
                  <a:pt x="8" y="297"/>
                </a:lnTo>
                <a:lnTo>
                  <a:pt x="12" y="292"/>
                </a:lnTo>
                <a:lnTo>
                  <a:pt x="16" y="286"/>
                </a:lnTo>
                <a:lnTo>
                  <a:pt x="20" y="281"/>
                </a:lnTo>
                <a:lnTo>
                  <a:pt x="25" y="277"/>
                </a:lnTo>
                <a:lnTo>
                  <a:pt x="31" y="272"/>
                </a:lnTo>
                <a:lnTo>
                  <a:pt x="36" y="269"/>
                </a:lnTo>
                <a:lnTo>
                  <a:pt x="42" y="267"/>
                </a:lnTo>
                <a:lnTo>
                  <a:pt x="48" y="265"/>
                </a:lnTo>
                <a:lnTo>
                  <a:pt x="54" y="263"/>
                </a:lnTo>
                <a:lnTo>
                  <a:pt x="61" y="261"/>
                </a:lnTo>
                <a:lnTo>
                  <a:pt x="67" y="261"/>
                </a:lnTo>
                <a:lnTo>
                  <a:pt x="74" y="261"/>
                </a:lnTo>
                <a:lnTo>
                  <a:pt x="80" y="263"/>
                </a:lnTo>
                <a:lnTo>
                  <a:pt x="86" y="265"/>
                </a:lnTo>
                <a:lnTo>
                  <a:pt x="92" y="267"/>
                </a:lnTo>
                <a:lnTo>
                  <a:pt x="98" y="269"/>
                </a:lnTo>
                <a:lnTo>
                  <a:pt x="104" y="272"/>
                </a:lnTo>
                <a:lnTo>
                  <a:pt x="108" y="277"/>
                </a:lnTo>
                <a:lnTo>
                  <a:pt x="114" y="281"/>
                </a:lnTo>
                <a:lnTo>
                  <a:pt x="167" y="334"/>
                </a:lnTo>
                <a:lnTo>
                  <a:pt x="167" y="79"/>
                </a:lnTo>
                <a:lnTo>
                  <a:pt x="167" y="71"/>
                </a:lnTo>
                <a:lnTo>
                  <a:pt x="168" y="64"/>
                </a:lnTo>
                <a:lnTo>
                  <a:pt x="170" y="56"/>
                </a:lnTo>
                <a:lnTo>
                  <a:pt x="172" y="49"/>
                </a:lnTo>
                <a:lnTo>
                  <a:pt x="175" y="41"/>
                </a:lnTo>
                <a:lnTo>
                  <a:pt x="180" y="35"/>
                </a:lnTo>
                <a:lnTo>
                  <a:pt x="184" y="29"/>
                </a:lnTo>
                <a:lnTo>
                  <a:pt x="189" y="23"/>
                </a:lnTo>
                <a:lnTo>
                  <a:pt x="195" y="18"/>
                </a:lnTo>
                <a:lnTo>
                  <a:pt x="201" y="13"/>
                </a:lnTo>
                <a:lnTo>
                  <a:pt x="208" y="10"/>
                </a:lnTo>
                <a:lnTo>
                  <a:pt x="215" y="7"/>
                </a:lnTo>
                <a:lnTo>
                  <a:pt x="222" y="3"/>
                </a:lnTo>
                <a:lnTo>
                  <a:pt x="229" y="1"/>
                </a:lnTo>
                <a:lnTo>
                  <a:pt x="238" y="0"/>
                </a:lnTo>
                <a:lnTo>
                  <a:pt x="246" y="0"/>
                </a:lnTo>
                <a:lnTo>
                  <a:pt x="254" y="0"/>
                </a:lnTo>
                <a:lnTo>
                  <a:pt x="262" y="1"/>
                </a:lnTo>
                <a:lnTo>
                  <a:pt x="269" y="3"/>
                </a:lnTo>
                <a:lnTo>
                  <a:pt x="277" y="7"/>
                </a:lnTo>
                <a:lnTo>
                  <a:pt x="283" y="10"/>
                </a:lnTo>
                <a:lnTo>
                  <a:pt x="290" y="13"/>
                </a:lnTo>
                <a:lnTo>
                  <a:pt x="296" y="18"/>
                </a:lnTo>
                <a:lnTo>
                  <a:pt x="302" y="23"/>
                </a:lnTo>
                <a:lnTo>
                  <a:pt x="307" y="29"/>
                </a:lnTo>
                <a:lnTo>
                  <a:pt x="311" y="35"/>
                </a:lnTo>
                <a:lnTo>
                  <a:pt x="316" y="41"/>
                </a:lnTo>
                <a:lnTo>
                  <a:pt x="319" y="49"/>
                </a:lnTo>
                <a:lnTo>
                  <a:pt x="321" y="56"/>
                </a:lnTo>
                <a:lnTo>
                  <a:pt x="323" y="64"/>
                </a:lnTo>
                <a:lnTo>
                  <a:pt x="324" y="71"/>
                </a:lnTo>
                <a:lnTo>
                  <a:pt x="326" y="79"/>
                </a:lnTo>
                <a:lnTo>
                  <a:pt x="326" y="334"/>
                </a:lnTo>
                <a:lnTo>
                  <a:pt x="377" y="281"/>
                </a:lnTo>
                <a:lnTo>
                  <a:pt x="383" y="277"/>
                </a:lnTo>
                <a:lnTo>
                  <a:pt x="388" y="272"/>
                </a:lnTo>
                <a:lnTo>
                  <a:pt x="394" y="269"/>
                </a:lnTo>
                <a:lnTo>
                  <a:pt x="399" y="267"/>
                </a:lnTo>
                <a:lnTo>
                  <a:pt x="405" y="265"/>
                </a:lnTo>
                <a:lnTo>
                  <a:pt x="412" y="263"/>
                </a:lnTo>
                <a:lnTo>
                  <a:pt x="418" y="261"/>
                </a:lnTo>
                <a:lnTo>
                  <a:pt x="425" y="261"/>
                </a:lnTo>
                <a:lnTo>
                  <a:pt x="431" y="261"/>
                </a:lnTo>
                <a:lnTo>
                  <a:pt x="438" y="263"/>
                </a:lnTo>
                <a:lnTo>
                  <a:pt x="443" y="265"/>
                </a:lnTo>
                <a:lnTo>
                  <a:pt x="450" y="267"/>
                </a:lnTo>
                <a:lnTo>
                  <a:pt x="455" y="269"/>
                </a:lnTo>
                <a:lnTo>
                  <a:pt x="462" y="272"/>
                </a:lnTo>
                <a:lnTo>
                  <a:pt x="466" y="277"/>
                </a:lnTo>
                <a:lnTo>
                  <a:pt x="471" y="281"/>
                </a:lnTo>
                <a:lnTo>
                  <a:pt x="476" y="286"/>
                </a:lnTo>
                <a:lnTo>
                  <a:pt x="480" y="292"/>
                </a:lnTo>
                <a:lnTo>
                  <a:pt x="483" y="297"/>
                </a:lnTo>
                <a:lnTo>
                  <a:pt x="485" y="303"/>
                </a:lnTo>
                <a:lnTo>
                  <a:pt x="488" y="309"/>
                </a:lnTo>
                <a:lnTo>
                  <a:pt x="490" y="315"/>
                </a:lnTo>
                <a:lnTo>
                  <a:pt x="491" y="321"/>
                </a:lnTo>
                <a:lnTo>
                  <a:pt x="491" y="327"/>
                </a:lnTo>
                <a:lnTo>
                  <a:pt x="491" y="334"/>
                </a:lnTo>
                <a:lnTo>
                  <a:pt x="490" y="340"/>
                </a:lnTo>
                <a:lnTo>
                  <a:pt x="488" y="347"/>
                </a:lnTo>
                <a:lnTo>
                  <a:pt x="485" y="352"/>
                </a:lnTo>
                <a:lnTo>
                  <a:pt x="483" y="359"/>
                </a:lnTo>
                <a:lnTo>
                  <a:pt x="480" y="364"/>
                </a:lnTo>
                <a:lnTo>
                  <a:pt x="476" y="369"/>
                </a:lnTo>
                <a:lnTo>
                  <a:pt x="471" y="375"/>
                </a:lnTo>
                <a:lnTo>
                  <a:pt x="253" y="593"/>
                </a:lnTo>
                <a:lnTo>
                  <a:pt x="250" y="595"/>
                </a:lnTo>
                <a:lnTo>
                  <a:pt x="246" y="59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prstClr val="black"/>
              </a:solidFill>
              <a:latin typeface="Calibri Light"/>
            </a:endParaRPr>
          </a:p>
        </p:txBody>
      </p:sp>
      <p:sp>
        <p:nvSpPr>
          <p:cNvPr id="88" name="Freeform 21">
            <a:extLst>
              <a:ext uri="{FF2B5EF4-FFF2-40B4-BE49-F238E27FC236}">
                <a16:creationId xmlns:a16="http://schemas.microsoft.com/office/drawing/2014/main" id="{B8B47042-10A0-4FA3-815F-3A8B19C217C5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5172048" y="3592256"/>
            <a:ext cx="171633" cy="209618"/>
          </a:xfrm>
          <a:custGeom>
            <a:avLst/>
            <a:gdLst>
              <a:gd name="T0" fmla="*/ 42 w 491"/>
              <a:gd name="T1" fmla="*/ 290 h 596"/>
              <a:gd name="T2" fmla="*/ 22 w 491"/>
              <a:gd name="T3" fmla="*/ 319 h 596"/>
              <a:gd name="T4" fmla="*/ 29 w 491"/>
              <a:gd name="T5" fmla="*/ 353 h 596"/>
              <a:gd name="T6" fmla="*/ 463 w 491"/>
              <a:gd name="T7" fmla="*/ 353 h 596"/>
              <a:gd name="T8" fmla="*/ 470 w 491"/>
              <a:gd name="T9" fmla="*/ 319 h 596"/>
              <a:gd name="T10" fmla="*/ 450 w 491"/>
              <a:gd name="T11" fmla="*/ 290 h 596"/>
              <a:gd name="T12" fmla="*/ 415 w 491"/>
              <a:gd name="T13" fmla="*/ 282 h 596"/>
              <a:gd name="T14" fmla="*/ 322 w 491"/>
              <a:gd name="T15" fmla="*/ 364 h 596"/>
              <a:gd name="T16" fmla="*/ 311 w 491"/>
              <a:gd name="T17" fmla="*/ 366 h 596"/>
              <a:gd name="T18" fmla="*/ 305 w 491"/>
              <a:gd name="T19" fmla="*/ 358 h 596"/>
              <a:gd name="T20" fmla="*/ 303 w 491"/>
              <a:gd name="T21" fmla="*/ 62 h 596"/>
              <a:gd name="T22" fmla="*/ 292 w 491"/>
              <a:gd name="T23" fmla="*/ 41 h 596"/>
              <a:gd name="T24" fmla="*/ 274 w 491"/>
              <a:gd name="T25" fmla="*/ 27 h 596"/>
              <a:gd name="T26" fmla="*/ 252 w 491"/>
              <a:gd name="T27" fmla="*/ 20 h 596"/>
              <a:gd name="T28" fmla="*/ 228 w 491"/>
              <a:gd name="T29" fmla="*/ 23 h 596"/>
              <a:gd name="T30" fmla="*/ 208 w 491"/>
              <a:gd name="T31" fmla="*/ 34 h 596"/>
              <a:gd name="T32" fmla="*/ 194 w 491"/>
              <a:gd name="T33" fmla="*/ 51 h 596"/>
              <a:gd name="T34" fmla="*/ 186 w 491"/>
              <a:gd name="T35" fmla="*/ 74 h 596"/>
              <a:gd name="T36" fmla="*/ 184 w 491"/>
              <a:gd name="T37" fmla="*/ 363 h 596"/>
              <a:gd name="T38" fmla="*/ 174 w 491"/>
              <a:gd name="T39" fmla="*/ 367 h 596"/>
              <a:gd name="T40" fmla="*/ 92 w 491"/>
              <a:gd name="T41" fmla="*/ 290 h 596"/>
              <a:gd name="T42" fmla="*/ 246 w 491"/>
              <a:gd name="T43" fmla="*/ 596 h 596"/>
              <a:gd name="T44" fmla="*/ 16 w 491"/>
              <a:gd name="T45" fmla="*/ 369 h 596"/>
              <a:gd name="T46" fmla="*/ 4 w 491"/>
              <a:gd name="T47" fmla="*/ 347 h 596"/>
              <a:gd name="T48" fmla="*/ 2 w 491"/>
              <a:gd name="T49" fmla="*/ 321 h 596"/>
              <a:gd name="T50" fmla="*/ 8 w 491"/>
              <a:gd name="T51" fmla="*/ 297 h 596"/>
              <a:gd name="T52" fmla="*/ 25 w 491"/>
              <a:gd name="T53" fmla="*/ 277 h 596"/>
              <a:gd name="T54" fmla="*/ 48 w 491"/>
              <a:gd name="T55" fmla="*/ 265 h 596"/>
              <a:gd name="T56" fmla="*/ 74 w 491"/>
              <a:gd name="T57" fmla="*/ 261 h 596"/>
              <a:gd name="T58" fmla="*/ 98 w 491"/>
              <a:gd name="T59" fmla="*/ 269 h 596"/>
              <a:gd name="T60" fmla="*/ 167 w 491"/>
              <a:gd name="T61" fmla="*/ 334 h 596"/>
              <a:gd name="T62" fmla="*/ 170 w 491"/>
              <a:gd name="T63" fmla="*/ 56 h 596"/>
              <a:gd name="T64" fmla="*/ 184 w 491"/>
              <a:gd name="T65" fmla="*/ 29 h 596"/>
              <a:gd name="T66" fmla="*/ 208 w 491"/>
              <a:gd name="T67" fmla="*/ 10 h 596"/>
              <a:gd name="T68" fmla="*/ 238 w 491"/>
              <a:gd name="T69" fmla="*/ 0 h 596"/>
              <a:gd name="T70" fmla="*/ 269 w 491"/>
              <a:gd name="T71" fmla="*/ 3 h 596"/>
              <a:gd name="T72" fmla="*/ 296 w 491"/>
              <a:gd name="T73" fmla="*/ 18 h 596"/>
              <a:gd name="T74" fmla="*/ 316 w 491"/>
              <a:gd name="T75" fmla="*/ 41 h 596"/>
              <a:gd name="T76" fmla="*/ 324 w 491"/>
              <a:gd name="T77" fmla="*/ 71 h 596"/>
              <a:gd name="T78" fmla="*/ 383 w 491"/>
              <a:gd name="T79" fmla="*/ 277 h 596"/>
              <a:gd name="T80" fmla="*/ 405 w 491"/>
              <a:gd name="T81" fmla="*/ 265 h 596"/>
              <a:gd name="T82" fmla="*/ 431 w 491"/>
              <a:gd name="T83" fmla="*/ 261 h 596"/>
              <a:gd name="T84" fmla="*/ 455 w 491"/>
              <a:gd name="T85" fmla="*/ 269 h 596"/>
              <a:gd name="T86" fmla="*/ 476 w 491"/>
              <a:gd name="T87" fmla="*/ 286 h 596"/>
              <a:gd name="T88" fmla="*/ 488 w 491"/>
              <a:gd name="T89" fmla="*/ 309 h 596"/>
              <a:gd name="T90" fmla="*/ 491 w 491"/>
              <a:gd name="T91" fmla="*/ 334 h 596"/>
              <a:gd name="T92" fmla="*/ 483 w 491"/>
              <a:gd name="T93" fmla="*/ 359 h 596"/>
              <a:gd name="T94" fmla="*/ 253 w 491"/>
              <a:gd name="T95" fmla="*/ 593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1" h="596">
                <a:moveTo>
                  <a:pt x="67" y="281"/>
                </a:moveTo>
                <a:lnTo>
                  <a:pt x="58" y="282"/>
                </a:lnTo>
                <a:lnTo>
                  <a:pt x="49" y="285"/>
                </a:lnTo>
                <a:lnTo>
                  <a:pt x="42" y="290"/>
                </a:lnTo>
                <a:lnTo>
                  <a:pt x="34" y="295"/>
                </a:lnTo>
                <a:lnTo>
                  <a:pt x="29" y="303"/>
                </a:lnTo>
                <a:lnTo>
                  <a:pt x="24" y="310"/>
                </a:lnTo>
                <a:lnTo>
                  <a:pt x="22" y="319"/>
                </a:lnTo>
                <a:lnTo>
                  <a:pt x="21" y="327"/>
                </a:lnTo>
                <a:lnTo>
                  <a:pt x="22" y="336"/>
                </a:lnTo>
                <a:lnTo>
                  <a:pt x="24" y="345"/>
                </a:lnTo>
                <a:lnTo>
                  <a:pt x="29" y="353"/>
                </a:lnTo>
                <a:lnTo>
                  <a:pt x="34" y="361"/>
                </a:lnTo>
                <a:lnTo>
                  <a:pt x="246" y="571"/>
                </a:lnTo>
                <a:lnTo>
                  <a:pt x="457" y="361"/>
                </a:lnTo>
                <a:lnTo>
                  <a:pt x="463" y="353"/>
                </a:lnTo>
                <a:lnTo>
                  <a:pt x="467" y="345"/>
                </a:lnTo>
                <a:lnTo>
                  <a:pt x="470" y="336"/>
                </a:lnTo>
                <a:lnTo>
                  <a:pt x="470" y="327"/>
                </a:lnTo>
                <a:lnTo>
                  <a:pt x="470" y="319"/>
                </a:lnTo>
                <a:lnTo>
                  <a:pt x="467" y="310"/>
                </a:lnTo>
                <a:lnTo>
                  <a:pt x="463" y="303"/>
                </a:lnTo>
                <a:lnTo>
                  <a:pt x="457" y="295"/>
                </a:lnTo>
                <a:lnTo>
                  <a:pt x="450" y="290"/>
                </a:lnTo>
                <a:lnTo>
                  <a:pt x="442" y="285"/>
                </a:lnTo>
                <a:lnTo>
                  <a:pt x="434" y="282"/>
                </a:lnTo>
                <a:lnTo>
                  <a:pt x="425" y="281"/>
                </a:lnTo>
                <a:lnTo>
                  <a:pt x="415" y="282"/>
                </a:lnTo>
                <a:lnTo>
                  <a:pt x="407" y="285"/>
                </a:lnTo>
                <a:lnTo>
                  <a:pt x="399" y="290"/>
                </a:lnTo>
                <a:lnTo>
                  <a:pt x="391" y="295"/>
                </a:lnTo>
                <a:lnTo>
                  <a:pt x="322" y="364"/>
                </a:lnTo>
                <a:lnTo>
                  <a:pt x="320" y="366"/>
                </a:lnTo>
                <a:lnTo>
                  <a:pt x="317" y="367"/>
                </a:lnTo>
                <a:lnTo>
                  <a:pt x="315" y="367"/>
                </a:lnTo>
                <a:lnTo>
                  <a:pt x="311" y="366"/>
                </a:lnTo>
                <a:lnTo>
                  <a:pt x="309" y="365"/>
                </a:lnTo>
                <a:lnTo>
                  <a:pt x="307" y="363"/>
                </a:lnTo>
                <a:lnTo>
                  <a:pt x="306" y="361"/>
                </a:lnTo>
                <a:lnTo>
                  <a:pt x="305" y="358"/>
                </a:lnTo>
                <a:lnTo>
                  <a:pt x="305" y="79"/>
                </a:lnTo>
                <a:lnTo>
                  <a:pt x="305" y="74"/>
                </a:lnTo>
                <a:lnTo>
                  <a:pt x="304" y="67"/>
                </a:lnTo>
                <a:lnTo>
                  <a:pt x="303" y="62"/>
                </a:lnTo>
                <a:lnTo>
                  <a:pt x="301" y="56"/>
                </a:lnTo>
                <a:lnTo>
                  <a:pt x="299" y="51"/>
                </a:lnTo>
                <a:lnTo>
                  <a:pt x="295" y="47"/>
                </a:lnTo>
                <a:lnTo>
                  <a:pt x="292" y="41"/>
                </a:lnTo>
                <a:lnTo>
                  <a:pt x="288" y="37"/>
                </a:lnTo>
                <a:lnTo>
                  <a:pt x="283" y="34"/>
                </a:lnTo>
                <a:lnTo>
                  <a:pt x="279" y="30"/>
                </a:lnTo>
                <a:lnTo>
                  <a:pt x="274" y="27"/>
                </a:lnTo>
                <a:lnTo>
                  <a:pt x="269" y="25"/>
                </a:lnTo>
                <a:lnTo>
                  <a:pt x="264" y="23"/>
                </a:lnTo>
                <a:lnTo>
                  <a:pt x="257" y="21"/>
                </a:lnTo>
                <a:lnTo>
                  <a:pt x="252" y="20"/>
                </a:lnTo>
                <a:lnTo>
                  <a:pt x="246" y="20"/>
                </a:lnTo>
                <a:lnTo>
                  <a:pt x="240" y="20"/>
                </a:lnTo>
                <a:lnTo>
                  <a:pt x="234" y="21"/>
                </a:lnTo>
                <a:lnTo>
                  <a:pt x="228" y="23"/>
                </a:lnTo>
                <a:lnTo>
                  <a:pt x="223" y="25"/>
                </a:lnTo>
                <a:lnTo>
                  <a:pt x="218" y="27"/>
                </a:lnTo>
                <a:lnTo>
                  <a:pt x="212" y="30"/>
                </a:lnTo>
                <a:lnTo>
                  <a:pt x="208" y="34"/>
                </a:lnTo>
                <a:lnTo>
                  <a:pt x="203" y="37"/>
                </a:lnTo>
                <a:lnTo>
                  <a:pt x="200" y="41"/>
                </a:lnTo>
                <a:lnTo>
                  <a:pt x="196" y="47"/>
                </a:lnTo>
                <a:lnTo>
                  <a:pt x="194" y="51"/>
                </a:lnTo>
                <a:lnTo>
                  <a:pt x="191" y="56"/>
                </a:lnTo>
                <a:lnTo>
                  <a:pt x="188" y="62"/>
                </a:lnTo>
                <a:lnTo>
                  <a:pt x="187" y="67"/>
                </a:lnTo>
                <a:lnTo>
                  <a:pt x="186" y="74"/>
                </a:lnTo>
                <a:lnTo>
                  <a:pt x="186" y="79"/>
                </a:lnTo>
                <a:lnTo>
                  <a:pt x="186" y="358"/>
                </a:lnTo>
                <a:lnTo>
                  <a:pt x="186" y="361"/>
                </a:lnTo>
                <a:lnTo>
                  <a:pt x="184" y="363"/>
                </a:lnTo>
                <a:lnTo>
                  <a:pt x="183" y="365"/>
                </a:lnTo>
                <a:lnTo>
                  <a:pt x="180" y="366"/>
                </a:lnTo>
                <a:lnTo>
                  <a:pt x="178" y="367"/>
                </a:lnTo>
                <a:lnTo>
                  <a:pt x="174" y="367"/>
                </a:lnTo>
                <a:lnTo>
                  <a:pt x="171" y="366"/>
                </a:lnTo>
                <a:lnTo>
                  <a:pt x="169" y="364"/>
                </a:lnTo>
                <a:lnTo>
                  <a:pt x="100" y="295"/>
                </a:lnTo>
                <a:lnTo>
                  <a:pt x="92" y="290"/>
                </a:lnTo>
                <a:lnTo>
                  <a:pt x="85" y="285"/>
                </a:lnTo>
                <a:lnTo>
                  <a:pt x="76" y="282"/>
                </a:lnTo>
                <a:lnTo>
                  <a:pt x="67" y="281"/>
                </a:lnTo>
                <a:close/>
                <a:moveTo>
                  <a:pt x="246" y="596"/>
                </a:moveTo>
                <a:lnTo>
                  <a:pt x="242" y="595"/>
                </a:lnTo>
                <a:lnTo>
                  <a:pt x="239" y="593"/>
                </a:lnTo>
                <a:lnTo>
                  <a:pt x="20" y="375"/>
                </a:lnTo>
                <a:lnTo>
                  <a:pt x="16" y="369"/>
                </a:lnTo>
                <a:lnTo>
                  <a:pt x="12" y="364"/>
                </a:lnTo>
                <a:lnTo>
                  <a:pt x="8" y="359"/>
                </a:lnTo>
                <a:lnTo>
                  <a:pt x="6" y="352"/>
                </a:lnTo>
                <a:lnTo>
                  <a:pt x="4" y="347"/>
                </a:lnTo>
                <a:lnTo>
                  <a:pt x="3" y="340"/>
                </a:lnTo>
                <a:lnTo>
                  <a:pt x="2" y="334"/>
                </a:lnTo>
                <a:lnTo>
                  <a:pt x="0" y="327"/>
                </a:lnTo>
                <a:lnTo>
                  <a:pt x="2" y="321"/>
                </a:lnTo>
                <a:lnTo>
                  <a:pt x="3" y="315"/>
                </a:lnTo>
                <a:lnTo>
                  <a:pt x="4" y="309"/>
                </a:lnTo>
                <a:lnTo>
                  <a:pt x="6" y="303"/>
                </a:lnTo>
                <a:lnTo>
                  <a:pt x="8" y="297"/>
                </a:lnTo>
                <a:lnTo>
                  <a:pt x="12" y="292"/>
                </a:lnTo>
                <a:lnTo>
                  <a:pt x="16" y="286"/>
                </a:lnTo>
                <a:lnTo>
                  <a:pt x="20" y="281"/>
                </a:lnTo>
                <a:lnTo>
                  <a:pt x="25" y="277"/>
                </a:lnTo>
                <a:lnTo>
                  <a:pt x="31" y="272"/>
                </a:lnTo>
                <a:lnTo>
                  <a:pt x="36" y="269"/>
                </a:lnTo>
                <a:lnTo>
                  <a:pt x="42" y="267"/>
                </a:lnTo>
                <a:lnTo>
                  <a:pt x="48" y="265"/>
                </a:lnTo>
                <a:lnTo>
                  <a:pt x="54" y="263"/>
                </a:lnTo>
                <a:lnTo>
                  <a:pt x="61" y="261"/>
                </a:lnTo>
                <a:lnTo>
                  <a:pt x="67" y="261"/>
                </a:lnTo>
                <a:lnTo>
                  <a:pt x="74" y="261"/>
                </a:lnTo>
                <a:lnTo>
                  <a:pt x="80" y="263"/>
                </a:lnTo>
                <a:lnTo>
                  <a:pt x="86" y="265"/>
                </a:lnTo>
                <a:lnTo>
                  <a:pt x="92" y="267"/>
                </a:lnTo>
                <a:lnTo>
                  <a:pt x="98" y="269"/>
                </a:lnTo>
                <a:lnTo>
                  <a:pt x="104" y="272"/>
                </a:lnTo>
                <a:lnTo>
                  <a:pt x="108" y="277"/>
                </a:lnTo>
                <a:lnTo>
                  <a:pt x="114" y="281"/>
                </a:lnTo>
                <a:lnTo>
                  <a:pt x="167" y="334"/>
                </a:lnTo>
                <a:lnTo>
                  <a:pt x="167" y="79"/>
                </a:lnTo>
                <a:lnTo>
                  <a:pt x="167" y="71"/>
                </a:lnTo>
                <a:lnTo>
                  <a:pt x="168" y="64"/>
                </a:lnTo>
                <a:lnTo>
                  <a:pt x="170" y="56"/>
                </a:lnTo>
                <a:lnTo>
                  <a:pt x="172" y="49"/>
                </a:lnTo>
                <a:lnTo>
                  <a:pt x="175" y="41"/>
                </a:lnTo>
                <a:lnTo>
                  <a:pt x="180" y="35"/>
                </a:lnTo>
                <a:lnTo>
                  <a:pt x="184" y="29"/>
                </a:lnTo>
                <a:lnTo>
                  <a:pt x="189" y="23"/>
                </a:lnTo>
                <a:lnTo>
                  <a:pt x="195" y="18"/>
                </a:lnTo>
                <a:lnTo>
                  <a:pt x="201" y="13"/>
                </a:lnTo>
                <a:lnTo>
                  <a:pt x="208" y="10"/>
                </a:lnTo>
                <a:lnTo>
                  <a:pt x="215" y="7"/>
                </a:lnTo>
                <a:lnTo>
                  <a:pt x="222" y="3"/>
                </a:lnTo>
                <a:lnTo>
                  <a:pt x="229" y="1"/>
                </a:lnTo>
                <a:lnTo>
                  <a:pt x="238" y="0"/>
                </a:lnTo>
                <a:lnTo>
                  <a:pt x="246" y="0"/>
                </a:lnTo>
                <a:lnTo>
                  <a:pt x="254" y="0"/>
                </a:lnTo>
                <a:lnTo>
                  <a:pt x="262" y="1"/>
                </a:lnTo>
                <a:lnTo>
                  <a:pt x="269" y="3"/>
                </a:lnTo>
                <a:lnTo>
                  <a:pt x="277" y="7"/>
                </a:lnTo>
                <a:lnTo>
                  <a:pt x="283" y="10"/>
                </a:lnTo>
                <a:lnTo>
                  <a:pt x="290" y="13"/>
                </a:lnTo>
                <a:lnTo>
                  <a:pt x="296" y="18"/>
                </a:lnTo>
                <a:lnTo>
                  <a:pt x="302" y="23"/>
                </a:lnTo>
                <a:lnTo>
                  <a:pt x="307" y="29"/>
                </a:lnTo>
                <a:lnTo>
                  <a:pt x="311" y="35"/>
                </a:lnTo>
                <a:lnTo>
                  <a:pt x="316" y="41"/>
                </a:lnTo>
                <a:lnTo>
                  <a:pt x="319" y="49"/>
                </a:lnTo>
                <a:lnTo>
                  <a:pt x="321" y="56"/>
                </a:lnTo>
                <a:lnTo>
                  <a:pt x="323" y="64"/>
                </a:lnTo>
                <a:lnTo>
                  <a:pt x="324" y="71"/>
                </a:lnTo>
                <a:lnTo>
                  <a:pt x="326" y="79"/>
                </a:lnTo>
                <a:lnTo>
                  <a:pt x="326" y="334"/>
                </a:lnTo>
                <a:lnTo>
                  <a:pt x="377" y="281"/>
                </a:lnTo>
                <a:lnTo>
                  <a:pt x="383" y="277"/>
                </a:lnTo>
                <a:lnTo>
                  <a:pt x="388" y="272"/>
                </a:lnTo>
                <a:lnTo>
                  <a:pt x="394" y="269"/>
                </a:lnTo>
                <a:lnTo>
                  <a:pt x="399" y="267"/>
                </a:lnTo>
                <a:lnTo>
                  <a:pt x="405" y="265"/>
                </a:lnTo>
                <a:lnTo>
                  <a:pt x="412" y="263"/>
                </a:lnTo>
                <a:lnTo>
                  <a:pt x="418" y="261"/>
                </a:lnTo>
                <a:lnTo>
                  <a:pt x="425" y="261"/>
                </a:lnTo>
                <a:lnTo>
                  <a:pt x="431" y="261"/>
                </a:lnTo>
                <a:lnTo>
                  <a:pt x="438" y="263"/>
                </a:lnTo>
                <a:lnTo>
                  <a:pt x="443" y="265"/>
                </a:lnTo>
                <a:lnTo>
                  <a:pt x="450" y="267"/>
                </a:lnTo>
                <a:lnTo>
                  <a:pt x="455" y="269"/>
                </a:lnTo>
                <a:lnTo>
                  <a:pt x="462" y="272"/>
                </a:lnTo>
                <a:lnTo>
                  <a:pt x="466" y="277"/>
                </a:lnTo>
                <a:lnTo>
                  <a:pt x="471" y="281"/>
                </a:lnTo>
                <a:lnTo>
                  <a:pt x="476" y="286"/>
                </a:lnTo>
                <a:lnTo>
                  <a:pt x="480" y="292"/>
                </a:lnTo>
                <a:lnTo>
                  <a:pt x="483" y="297"/>
                </a:lnTo>
                <a:lnTo>
                  <a:pt x="485" y="303"/>
                </a:lnTo>
                <a:lnTo>
                  <a:pt x="488" y="309"/>
                </a:lnTo>
                <a:lnTo>
                  <a:pt x="490" y="315"/>
                </a:lnTo>
                <a:lnTo>
                  <a:pt x="491" y="321"/>
                </a:lnTo>
                <a:lnTo>
                  <a:pt x="491" y="327"/>
                </a:lnTo>
                <a:lnTo>
                  <a:pt x="491" y="334"/>
                </a:lnTo>
                <a:lnTo>
                  <a:pt x="490" y="340"/>
                </a:lnTo>
                <a:lnTo>
                  <a:pt x="488" y="347"/>
                </a:lnTo>
                <a:lnTo>
                  <a:pt x="485" y="352"/>
                </a:lnTo>
                <a:lnTo>
                  <a:pt x="483" y="359"/>
                </a:lnTo>
                <a:lnTo>
                  <a:pt x="480" y="364"/>
                </a:lnTo>
                <a:lnTo>
                  <a:pt x="476" y="369"/>
                </a:lnTo>
                <a:lnTo>
                  <a:pt x="471" y="375"/>
                </a:lnTo>
                <a:lnTo>
                  <a:pt x="253" y="593"/>
                </a:lnTo>
                <a:lnTo>
                  <a:pt x="250" y="595"/>
                </a:lnTo>
                <a:lnTo>
                  <a:pt x="246" y="59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prstClr val="black"/>
              </a:solidFill>
              <a:latin typeface="Calibri Light"/>
            </a:endParaRPr>
          </a:p>
        </p:txBody>
      </p:sp>
      <p:sp>
        <p:nvSpPr>
          <p:cNvPr id="89" name="Freeform 21">
            <a:extLst>
              <a:ext uri="{FF2B5EF4-FFF2-40B4-BE49-F238E27FC236}">
                <a16:creationId xmlns:a16="http://schemas.microsoft.com/office/drawing/2014/main" id="{623E343C-2E6D-435C-A903-70D73C1F4D73}"/>
              </a:ext>
            </a:extLst>
          </p:cNvPr>
          <p:cNvSpPr>
            <a:spLocks noEditPoints="1"/>
          </p:cNvSpPr>
          <p:nvPr/>
        </p:nvSpPr>
        <p:spPr bwMode="auto">
          <a:xfrm rot="5400000" flipH="1" flipV="1">
            <a:off x="3800319" y="3592256"/>
            <a:ext cx="171633" cy="209618"/>
          </a:xfrm>
          <a:custGeom>
            <a:avLst/>
            <a:gdLst>
              <a:gd name="T0" fmla="*/ 42 w 491"/>
              <a:gd name="T1" fmla="*/ 290 h 596"/>
              <a:gd name="T2" fmla="*/ 22 w 491"/>
              <a:gd name="T3" fmla="*/ 319 h 596"/>
              <a:gd name="T4" fmla="*/ 29 w 491"/>
              <a:gd name="T5" fmla="*/ 353 h 596"/>
              <a:gd name="T6" fmla="*/ 463 w 491"/>
              <a:gd name="T7" fmla="*/ 353 h 596"/>
              <a:gd name="T8" fmla="*/ 470 w 491"/>
              <a:gd name="T9" fmla="*/ 319 h 596"/>
              <a:gd name="T10" fmla="*/ 450 w 491"/>
              <a:gd name="T11" fmla="*/ 290 h 596"/>
              <a:gd name="T12" fmla="*/ 415 w 491"/>
              <a:gd name="T13" fmla="*/ 282 h 596"/>
              <a:gd name="T14" fmla="*/ 322 w 491"/>
              <a:gd name="T15" fmla="*/ 364 h 596"/>
              <a:gd name="T16" fmla="*/ 311 w 491"/>
              <a:gd name="T17" fmla="*/ 366 h 596"/>
              <a:gd name="T18" fmla="*/ 305 w 491"/>
              <a:gd name="T19" fmla="*/ 358 h 596"/>
              <a:gd name="T20" fmla="*/ 303 w 491"/>
              <a:gd name="T21" fmla="*/ 62 h 596"/>
              <a:gd name="T22" fmla="*/ 292 w 491"/>
              <a:gd name="T23" fmla="*/ 41 h 596"/>
              <a:gd name="T24" fmla="*/ 274 w 491"/>
              <a:gd name="T25" fmla="*/ 27 h 596"/>
              <a:gd name="T26" fmla="*/ 252 w 491"/>
              <a:gd name="T27" fmla="*/ 20 h 596"/>
              <a:gd name="T28" fmla="*/ 228 w 491"/>
              <a:gd name="T29" fmla="*/ 23 h 596"/>
              <a:gd name="T30" fmla="*/ 208 w 491"/>
              <a:gd name="T31" fmla="*/ 34 h 596"/>
              <a:gd name="T32" fmla="*/ 194 w 491"/>
              <a:gd name="T33" fmla="*/ 51 h 596"/>
              <a:gd name="T34" fmla="*/ 186 w 491"/>
              <a:gd name="T35" fmla="*/ 74 h 596"/>
              <a:gd name="T36" fmla="*/ 184 w 491"/>
              <a:gd name="T37" fmla="*/ 363 h 596"/>
              <a:gd name="T38" fmla="*/ 174 w 491"/>
              <a:gd name="T39" fmla="*/ 367 h 596"/>
              <a:gd name="T40" fmla="*/ 92 w 491"/>
              <a:gd name="T41" fmla="*/ 290 h 596"/>
              <a:gd name="T42" fmla="*/ 246 w 491"/>
              <a:gd name="T43" fmla="*/ 596 h 596"/>
              <a:gd name="T44" fmla="*/ 16 w 491"/>
              <a:gd name="T45" fmla="*/ 369 h 596"/>
              <a:gd name="T46" fmla="*/ 4 w 491"/>
              <a:gd name="T47" fmla="*/ 347 h 596"/>
              <a:gd name="T48" fmla="*/ 2 w 491"/>
              <a:gd name="T49" fmla="*/ 321 h 596"/>
              <a:gd name="T50" fmla="*/ 8 w 491"/>
              <a:gd name="T51" fmla="*/ 297 h 596"/>
              <a:gd name="T52" fmla="*/ 25 w 491"/>
              <a:gd name="T53" fmla="*/ 277 h 596"/>
              <a:gd name="T54" fmla="*/ 48 w 491"/>
              <a:gd name="T55" fmla="*/ 265 h 596"/>
              <a:gd name="T56" fmla="*/ 74 w 491"/>
              <a:gd name="T57" fmla="*/ 261 h 596"/>
              <a:gd name="T58" fmla="*/ 98 w 491"/>
              <a:gd name="T59" fmla="*/ 269 h 596"/>
              <a:gd name="T60" fmla="*/ 167 w 491"/>
              <a:gd name="T61" fmla="*/ 334 h 596"/>
              <a:gd name="T62" fmla="*/ 170 w 491"/>
              <a:gd name="T63" fmla="*/ 56 h 596"/>
              <a:gd name="T64" fmla="*/ 184 w 491"/>
              <a:gd name="T65" fmla="*/ 29 h 596"/>
              <a:gd name="T66" fmla="*/ 208 w 491"/>
              <a:gd name="T67" fmla="*/ 10 h 596"/>
              <a:gd name="T68" fmla="*/ 238 w 491"/>
              <a:gd name="T69" fmla="*/ 0 h 596"/>
              <a:gd name="T70" fmla="*/ 269 w 491"/>
              <a:gd name="T71" fmla="*/ 3 h 596"/>
              <a:gd name="T72" fmla="*/ 296 w 491"/>
              <a:gd name="T73" fmla="*/ 18 h 596"/>
              <a:gd name="T74" fmla="*/ 316 w 491"/>
              <a:gd name="T75" fmla="*/ 41 h 596"/>
              <a:gd name="T76" fmla="*/ 324 w 491"/>
              <a:gd name="T77" fmla="*/ 71 h 596"/>
              <a:gd name="T78" fmla="*/ 383 w 491"/>
              <a:gd name="T79" fmla="*/ 277 h 596"/>
              <a:gd name="T80" fmla="*/ 405 w 491"/>
              <a:gd name="T81" fmla="*/ 265 h 596"/>
              <a:gd name="T82" fmla="*/ 431 w 491"/>
              <a:gd name="T83" fmla="*/ 261 h 596"/>
              <a:gd name="T84" fmla="*/ 455 w 491"/>
              <a:gd name="T85" fmla="*/ 269 h 596"/>
              <a:gd name="T86" fmla="*/ 476 w 491"/>
              <a:gd name="T87" fmla="*/ 286 h 596"/>
              <a:gd name="T88" fmla="*/ 488 w 491"/>
              <a:gd name="T89" fmla="*/ 309 h 596"/>
              <a:gd name="T90" fmla="*/ 491 w 491"/>
              <a:gd name="T91" fmla="*/ 334 h 596"/>
              <a:gd name="T92" fmla="*/ 483 w 491"/>
              <a:gd name="T93" fmla="*/ 359 h 596"/>
              <a:gd name="T94" fmla="*/ 253 w 491"/>
              <a:gd name="T95" fmla="*/ 593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1" h="596">
                <a:moveTo>
                  <a:pt x="67" y="281"/>
                </a:moveTo>
                <a:lnTo>
                  <a:pt x="58" y="282"/>
                </a:lnTo>
                <a:lnTo>
                  <a:pt x="49" y="285"/>
                </a:lnTo>
                <a:lnTo>
                  <a:pt x="42" y="290"/>
                </a:lnTo>
                <a:lnTo>
                  <a:pt x="34" y="295"/>
                </a:lnTo>
                <a:lnTo>
                  <a:pt x="29" y="303"/>
                </a:lnTo>
                <a:lnTo>
                  <a:pt x="24" y="310"/>
                </a:lnTo>
                <a:lnTo>
                  <a:pt x="22" y="319"/>
                </a:lnTo>
                <a:lnTo>
                  <a:pt x="21" y="327"/>
                </a:lnTo>
                <a:lnTo>
                  <a:pt x="22" y="336"/>
                </a:lnTo>
                <a:lnTo>
                  <a:pt x="24" y="345"/>
                </a:lnTo>
                <a:lnTo>
                  <a:pt x="29" y="353"/>
                </a:lnTo>
                <a:lnTo>
                  <a:pt x="34" y="361"/>
                </a:lnTo>
                <a:lnTo>
                  <a:pt x="246" y="571"/>
                </a:lnTo>
                <a:lnTo>
                  <a:pt x="457" y="361"/>
                </a:lnTo>
                <a:lnTo>
                  <a:pt x="463" y="353"/>
                </a:lnTo>
                <a:lnTo>
                  <a:pt x="467" y="345"/>
                </a:lnTo>
                <a:lnTo>
                  <a:pt x="470" y="336"/>
                </a:lnTo>
                <a:lnTo>
                  <a:pt x="470" y="327"/>
                </a:lnTo>
                <a:lnTo>
                  <a:pt x="470" y="319"/>
                </a:lnTo>
                <a:lnTo>
                  <a:pt x="467" y="310"/>
                </a:lnTo>
                <a:lnTo>
                  <a:pt x="463" y="303"/>
                </a:lnTo>
                <a:lnTo>
                  <a:pt x="457" y="295"/>
                </a:lnTo>
                <a:lnTo>
                  <a:pt x="450" y="290"/>
                </a:lnTo>
                <a:lnTo>
                  <a:pt x="442" y="285"/>
                </a:lnTo>
                <a:lnTo>
                  <a:pt x="434" y="282"/>
                </a:lnTo>
                <a:lnTo>
                  <a:pt x="425" y="281"/>
                </a:lnTo>
                <a:lnTo>
                  <a:pt x="415" y="282"/>
                </a:lnTo>
                <a:lnTo>
                  <a:pt x="407" y="285"/>
                </a:lnTo>
                <a:lnTo>
                  <a:pt x="399" y="290"/>
                </a:lnTo>
                <a:lnTo>
                  <a:pt x="391" y="295"/>
                </a:lnTo>
                <a:lnTo>
                  <a:pt x="322" y="364"/>
                </a:lnTo>
                <a:lnTo>
                  <a:pt x="320" y="366"/>
                </a:lnTo>
                <a:lnTo>
                  <a:pt x="317" y="367"/>
                </a:lnTo>
                <a:lnTo>
                  <a:pt x="315" y="367"/>
                </a:lnTo>
                <a:lnTo>
                  <a:pt x="311" y="366"/>
                </a:lnTo>
                <a:lnTo>
                  <a:pt x="309" y="365"/>
                </a:lnTo>
                <a:lnTo>
                  <a:pt x="307" y="363"/>
                </a:lnTo>
                <a:lnTo>
                  <a:pt x="306" y="361"/>
                </a:lnTo>
                <a:lnTo>
                  <a:pt x="305" y="358"/>
                </a:lnTo>
                <a:lnTo>
                  <a:pt x="305" y="79"/>
                </a:lnTo>
                <a:lnTo>
                  <a:pt x="305" y="74"/>
                </a:lnTo>
                <a:lnTo>
                  <a:pt x="304" y="67"/>
                </a:lnTo>
                <a:lnTo>
                  <a:pt x="303" y="62"/>
                </a:lnTo>
                <a:lnTo>
                  <a:pt x="301" y="56"/>
                </a:lnTo>
                <a:lnTo>
                  <a:pt x="299" y="51"/>
                </a:lnTo>
                <a:lnTo>
                  <a:pt x="295" y="47"/>
                </a:lnTo>
                <a:lnTo>
                  <a:pt x="292" y="41"/>
                </a:lnTo>
                <a:lnTo>
                  <a:pt x="288" y="37"/>
                </a:lnTo>
                <a:lnTo>
                  <a:pt x="283" y="34"/>
                </a:lnTo>
                <a:lnTo>
                  <a:pt x="279" y="30"/>
                </a:lnTo>
                <a:lnTo>
                  <a:pt x="274" y="27"/>
                </a:lnTo>
                <a:lnTo>
                  <a:pt x="269" y="25"/>
                </a:lnTo>
                <a:lnTo>
                  <a:pt x="264" y="23"/>
                </a:lnTo>
                <a:lnTo>
                  <a:pt x="257" y="21"/>
                </a:lnTo>
                <a:lnTo>
                  <a:pt x="252" y="20"/>
                </a:lnTo>
                <a:lnTo>
                  <a:pt x="246" y="20"/>
                </a:lnTo>
                <a:lnTo>
                  <a:pt x="240" y="20"/>
                </a:lnTo>
                <a:lnTo>
                  <a:pt x="234" y="21"/>
                </a:lnTo>
                <a:lnTo>
                  <a:pt x="228" y="23"/>
                </a:lnTo>
                <a:lnTo>
                  <a:pt x="223" y="25"/>
                </a:lnTo>
                <a:lnTo>
                  <a:pt x="218" y="27"/>
                </a:lnTo>
                <a:lnTo>
                  <a:pt x="212" y="30"/>
                </a:lnTo>
                <a:lnTo>
                  <a:pt x="208" y="34"/>
                </a:lnTo>
                <a:lnTo>
                  <a:pt x="203" y="37"/>
                </a:lnTo>
                <a:lnTo>
                  <a:pt x="200" y="41"/>
                </a:lnTo>
                <a:lnTo>
                  <a:pt x="196" y="47"/>
                </a:lnTo>
                <a:lnTo>
                  <a:pt x="194" y="51"/>
                </a:lnTo>
                <a:lnTo>
                  <a:pt x="191" y="56"/>
                </a:lnTo>
                <a:lnTo>
                  <a:pt x="188" y="62"/>
                </a:lnTo>
                <a:lnTo>
                  <a:pt x="187" y="67"/>
                </a:lnTo>
                <a:lnTo>
                  <a:pt x="186" y="74"/>
                </a:lnTo>
                <a:lnTo>
                  <a:pt x="186" y="79"/>
                </a:lnTo>
                <a:lnTo>
                  <a:pt x="186" y="358"/>
                </a:lnTo>
                <a:lnTo>
                  <a:pt x="186" y="361"/>
                </a:lnTo>
                <a:lnTo>
                  <a:pt x="184" y="363"/>
                </a:lnTo>
                <a:lnTo>
                  <a:pt x="183" y="365"/>
                </a:lnTo>
                <a:lnTo>
                  <a:pt x="180" y="366"/>
                </a:lnTo>
                <a:lnTo>
                  <a:pt x="178" y="367"/>
                </a:lnTo>
                <a:lnTo>
                  <a:pt x="174" y="367"/>
                </a:lnTo>
                <a:lnTo>
                  <a:pt x="171" y="366"/>
                </a:lnTo>
                <a:lnTo>
                  <a:pt x="169" y="364"/>
                </a:lnTo>
                <a:lnTo>
                  <a:pt x="100" y="295"/>
                </a:lnTo>
                <a:lnTo>
                  <a:pt x="92" y="290"/>
                </a:lnTo>
                <a:lnTo>
                  <a:pt x="85" y="285"/>
                </a:lnTo>
                <a:lnTo>
                  <a:pt x="76" y="282"/>
                </a:lnTo>
                <a:lnTo>
                  <a:pt x="67" y="281"/>
                </a:lnTo>
                <a:close/>
                <a:moveTo>
                  <a:pt x="246" y="596"/>
                </a:moveTo>
                <a:lnTo>
                  <a:pt x="242" y="595"/>
                </a:lnTo>
                <a:lnTo>
                  <a:pt x="239" y="593"/>
                </a:lnTo>
                <a:lnTo>
                  <a:pt x="20" y="375"/>
                </a:lnTo>
                <a:lnTo>
                  <a:pt x="16" y="369"/>
                </a:lnTo>
                <a:lnTo>
                  <a:pt x="12" y="364"/>
                </a:lnTo>
                <a:lnTo>
                  <a:pt x="8" y="359"/>
                </a:lnTo>
                <a:lnTo>
                  <a:pt x="6" y="352"/>
                </a:lnTo>
                <a:lnTo>
                  <a:pt x="4" y="347"/>
                </a:lnTo>
                <a:lnTo>
                  <a:pt x="3" y="340"/>
                </a:lnTo>
                <a:lnTo>
                  <a:pt x="2" y="334"/>
                </a:lnTo>
                <a:lnTo>
                  <a:pt x="0" y="327"/>
                </a:lnTo>
                <a:lnTo>
                  <a:pt x="2" y="321"/>
                </a:lnTo>
                <a:lnTo>
                  <a:pt x="3" y="315"/>
                </a:lnTo>
                <a:lnTo>
                  <a:pt x="4" y="309"/>
                </a:lnTo>
                <a:lnTo>
                  <a:pt x="6" y="303"/>
                </a:lnTo>
                <a:lnTo>
                  <a:pt x="8" y="297"/>
                </a:lnTo>
                <a:lnTo>
                  <a:pt x="12" y="292"/>
                </a:lnTo>
                <a:lnTo>
                  <a:pt x="16" y="286"/>
                </a:lnTo>
                <a:lnTo>
                  <a:pt x="20" y="281"/>
                </a:lnTo>
                <a:lnTo>
                  <a:pt x="25" y="277"/>
                </a:lnTo>
                <a:lnTo>
                  <a:pt x="31" y="272"/>
                </a:lnTo>
                <a:lnTo>
                  <a:pt x="36" y="269"/>
                </a:lnTo>
                <a:lnTo>
                  <a:pt x="42" y="267"/>
                </a:lnTo>
                <a:lnTo>
                  <a:pt x="48" y="265"/>
                </a:lnTo>
                <a:lnTo>
                  <a:pt x="54" y="263"/>
                </a:lnTo>
                <a:lnTo>
                  <a:pt x="61" y="261"/>
                </a:lnTo>
                <a:lnTo>
                  <a:pt x="67" y="261"/>
                </a:lnTo>
                <a:lnTo>
                  <a:pt x="74" y="261"/>
                </a:lnTo>
                <a:lnTo>
                  <a:pt x="80" y="263"/>
                </a:lnTo>
                <a:lnTo>
                  <a:pt x="86" y="265"/>
                </a:lnTo>
                <a:lnTo>
                  <a:pt x="92" y="267"/>
                </a:lnTo>
                <a:lnTo>
                  <a:pt x="98" y="269"/>
                </a:lnTo>
                <a:lnTo>
                  <a:pt x="104" y="272"/>
                </a:lnTo>
                <a:lnTo>
                  <a:pt x="108" y="277"/>
                </a:lnTo>
                <a:lnTo>
                  <a:pt x="114" y="281"/>
                </a:lnTo>
                <a:lnTo>
                  <a:pt x="167" y="334"/>
                </a:lnTo>
                <a:lnTo>
                  <a:pt x="167" y="79"/>
                </a:lnTo>
                <a:lnTo>
                  <a:pt x="167" y="71"/>
                </a:lnTo>
                <a:lnTo>
                  <a:pt x="168" y="64"/>
                </a:lnTo>
                <a:lnTo>
                  <a:pt x="170" y="56"/>
                </a:lnTo>
                <a:lnTo>
                  <a:pt x="172" y="49"/>
                </a:lnTo>
                <a:lnTo>
                  <a:pt x="175" y="41"/>
                </a:lnTo>
                <a:lnTo>
                  <a:pt x="180" y="35"/>
                </a:lnTo>
                <a:lnTo>
                  <a:pt x="184" y="29"/>
                </a:lnTo>
                <a:lnTo>
                  <a:pt x="189" y="23"/>
                </a:lnTo>
                <a:lnTo>
                  <a:pt x="195" y="18"/>
                </a:lnTo>
                <a:lnTo>
                  <a:pt x="201" y="13"/>
                </a:lnTo>
                <a:lnTo>
                  <a:pt x="208" y="10"/>
                </a:lnTo>
                <a:lnTo>
                  <a:pt x="215" y="7"/>
                </a:lnTo>
                <a:lnTo>
                  <a:pt x="222" y="3"/>
                </a:lnTo>
                <a:lnTo>
                  <a:pt x="229" y="1"/>
                </a:lnTo>
                <a:lnTo>
                  <a:pt x="238" y="0"/>
                </a:lnTo>
                <a:lnTo>
                  <a:pt x="246" y="0"/>
                </a:lnTo>
                <a:lnTo>
                  <a:pt x="254" y="0"/>
                </a:lnTo>
                <a:lnTo>
                  <a:pt x="262" y="1"/>
                </a:lnTo>
                <a:lnTo>
                  <a:pt x="269" y="3"/>
                </a:lnTo>
                <a:lnTo>
                  <a:pt x="277" y="7"/>
                </a:lnTo>
                <a:lnTo>
                  <a:pt x="283" y="10"/>
                </a:lnTo>
                <a:lnTo>
                  <a:pt x="290" y="13"/>
                </a:lnTo>
                <a:lnTo>
                  <a:pt x="296" y="18"/>
                </a:lnTo>
                <a:lnTo>
                  <a:pt x="302" y="23"/>
                </a:lnTo>
                <a:lnTo>
                  <a:pt x="307" y="29"/>
                </a:lnTo>
                <a:lnTo>
                  <a:pt x="311" y="35"/>
                </a:lnTo>
                <a:lnTo>
                  <a:pt x="316" y="41"/>
                </a:lnTo>
                <a:lnTo>
                  <a:pt x="319" y="49"/>
                </a:lnTo>
                <a:lnTo>
                  <a:pt x="321" y="56"/>
                </a:lnTo>
                <a:lnTo>
                  <a:pt x="323" y="64"/>
                </a:lnTo>
                <a:lnTo>
                  <a:pt x="324" y="71"/>
                </a:lnTo>
                <a:lnTo>
                  <a:pt x="326" y="79"/>
                </a:lnTo>
                <a:lnTo>
                  <a:pt x="326" y="334"/>
                </a:lnTo>
                <a:lnTo>
                  <a:pt x="377" y="281"/>
                </a:lnTo>
                <a:lnTo>
                  <a:pt x="383" y="277"/>
                </a:lnTo>
                <a:lnTo>
                  <a:pt x="388" y="272"/>
                </a:lnTo>
                <a:lnTo>
                  <a:pt x="394" y="269"/>
                </a:lnTo>
                <a:lnTo>
                  <a:pt x="399" y="267"/>
                </a:lnTo>
                <a:lnTo>
                  <a:pt x="405" y="265"/>
                </a:lnTo>
                <a:lnTo>
                  <a:pt x="412" y="263"/>
                </a:lnTo>
                <a:lnTo>
                  <a:pt x="418" y="261"/>
                </a:lnTo>
                <a:lnTo>
                  <a:pt x="425" y="261"/>
                </a:lnTo>
                <a:lnTo>
                  <a:pt x="431" y="261"/>
                </a:lnTo>
                <a:lnTo>
                  <a:pt x="438" y="263"/>
                </a:lnTo>
                <a:lnTo>
                  <a:pt x="443" y="265"/>
                </a:lnTo>
                <a:lnTo>
                  <a:pt x="450" y="267"/>
                </a:lnTo>
                <a:lnTo>
                  <a:pt x="455" y="269"/>
                </a:lnTo>
                <a:lnTo>
                  <a:pt x="462" y="272"/>
                </a:lnTo>
                <a:lnTo>
                  <a:pt x="466" y="277"/>
                </a:lnTo>
                <a:lnTo>
                  <a:pt x="471" y="281"/>
                </a:lnTo>
                <a:lnTo>
                  <a:pt x="476" y="286"/>
                </a:lnTo>
                <a:lnTo>
                  <a:pt x="480" y="292"/>
                </a:lnTo>
                <a:lnTo>
                  <a:pt x="483" y="297"/>
                </a:lnTo>
                <a:lnTo>
                  <a:pt x="485" y="303"/>
                </a:lnTo>
                <a:lnTo>
                  <a:pt x="488" y="309"/>
                </a:lnTo>
                <a:lnTo>
                  <a:pt x="490" y="315"/>
                </a:lnTo>
                <a:lnTo>
                  <a:pt x="491" y="321"/>
                </a:lnTo>
                <a:lnTo>
                  <a:pt x="491" y="327"/>
                </a:lnTo>
                <a:lnTo>
                  <a:pt x="491" y="334"/>
                </a:lnTo>
                <a:lnTo>
                  <a:pt x="490" y="340"/>
                </a:lnTo>
                <a:lnTo>
                  <a:pt x="488" y="347"/>
                </a:lnTo>
                <a:lnTo>
                  <a:pt x="485" y="352"/>
                </a:lnTo>
                <a:lnTo>
                  <a:pt x="483" y="359"/>
                </a:lnTo>
                <a:lnTo>
                  <a:pt x="480" y="364"/>
                </a:lnTo>
                <a:lnTo>
                  <a:pt x="476" y="369"/>
                </a:lnTo>
                <a:lnTo>
                  <a:pt x="471" y="375"/>
                </a:lnTo>
                <a:lnTo>
                  <a:pt x="253" y="593"/>
                </a:lnTo>
                <a:lnTo>
                  <a:pt x="250" y="595"/>
                </a:lnTo>
                <a:lnTo>
                  <a:pt x="246" y="59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prstClr val="black"/>
              </a:solidFill>
              <a:latin typeface="Calibri Ligh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B4C87B9-CAD0-4EAF-93C3-500FA090E9F1}"/>
              </a:ext>
            </a:extLst>
          </p:cNvPr>
          <p:cNvSpPr txBox="1"/>
          <p:nvPr/>
        </p:nvSpPr>
        <p:spPr>
          <a:xfrm>
            <a:off x="6131893" y="1813112"/>
            <a:ext cx="2907506" cy="1969770"/>
          </a:xfrm>
          <a:prstGeom prst="rect">
            <a:avLst/>
          </a:prstGeom>
          <a:noFill/>
          <a:ln w="6350">
            <a:noFill/>
            <a:prstDash val="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28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effectLst>
                  <a:glow rad="127000">
                    <a:srgbClr val="FFFF99"/>
                  </a:glow>
                  <a:outerShdw blurRad="482600" dist="50800" dir="5400000" algn="ctr" rotWithShape="0">
                    <a:srgbClr val="FFC000"/>
                  </a:outerShdw>
                  <a:reflection blurRad="6350" stA="60000" endA="900" endPos="60000" dist="60007" dir="5400000" sy="-100000" algn="bl" rotWithShape="0"/>
                </a:effectLst>
              </a:rPr>
              <a:t>R4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</a:rPr>
              <a:t>: </a:t>
            </a:r>
            <a:r>
              <a:rPr lang="mk-MK" sz="2400" dirty="0">
                <a:solidFill>
                  <a:srgbClr val="4F81BD">
                    <a:lumMod val="75000"/>
                  </a:srgbClr>
                </a:solidFill>
              </a:rPr>
              <a:t>Создание </a:t>
            </a:r>
            <a:r>
              <a:rPr lang="en-US" sz="2400" dirty="0">
                <a:solidFill>
                  <a:srgbClr val="4F81BD">
                    <a:lumMod val="75000"/>
                  </a:srgbClr>
                </a:solidFill>
              </a:rPr>
              <a:t> </a:t>
            </a:r>
            <a:r>
              <a:rPr lang="mk-MK" sz="2400" b="1" dirty="0">
                <a:solidFill>
                  <a:srgbClr val="002060"/>
                </a:solidFill>
              </a:rPr>
              <a:t>механизмов </a:t>
            </a:r>
            <a:r>
              <a:rPr lang="mk-MK" sz="2800" b="1" dirty="0">
                <a:solidFill>
                  <a:srgbClr val="C00000"/>
                </a:solidFill>
              </a:rPr>
              <a:t>Партнерства</a:t>
            </a:r>
            <a:endParaRPr lang="mk-MK" sz="2400" b="1" dirty="0">
              <a:solidFill>
                <a:srgbClr val="002060"/>
              </a:solidFill>
            </a:endParaRPr>
          </a:p>
          <a:p>
            <a:r>
              <a:rPr lang="mk-MK" sz="2400" b="1" dirty="0">
                <a:solidFill>
                  <a:srgbClr val="002060"/>
                </a:solidFill>
              </a:rPr>
              <a:t>«лицеи-предприятия»</a:t>
            </a:r>
            <a:r>
              <a:rPr lang="mk-MK" sz="2400" dirty="0">
                <a:solidFill>
                  <a:srgbClr val="002060"/>
                </a:solidFill>
              </a:rPr>
              <a:t>,</a:t>
            </a:r>
            <a:r>
              <a:rPr lang="mk-MK" sz="2400" b="1" dirty="0">
                <a:solidFill>
                  <a:srgbClr val="002060"/>
                </a:solidFill>
              </a:rPr>
              <a:t> ОРМ</a:t>
            </a:r>
          </a:p>
        </p:txBody>
      </p:sp>
      <p:sp>
        <p:nvSpPr>
          <p:cNvPr id="21" name="Дата 3"/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66"/>
                </a:solidFill>
              </a:rPr>
              <a:t>Проект финансируется Европейским Союзом</a:t>
            </a:r>
          </a:p>
        </p:txBody>
      </p:sp>
      <p:pic>
        <p:nvPicPr>
          <p:cNvPr id="1026" name="Рисунок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566" y="6346667"/>
            <a:ext cx="856983" cy="428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418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9"/>
            <a:ext cx="8064896" cy="6787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bg-BG" sz="3600" dirty="0">
                <a:solidFill>
                  <a:srgbClr val="0070C0"/>
                </a:solidFill>
              </a:rPr>
              <a:t>А5. Наращивание потенциала - 6-ой период </a:t>
            </a:r>
            <a:r>
              <a:rPr lang="en-US" sz="3600" dirty="0">
                <a:solidFill>
                  <a:srgbClr val="0070C0"/>
                </a:solidFill>
              </a:rPr>
              <a:t>   </a:t>
            </a:r>
            <a:endParaRPr lang="bg-BG" sz="3600" dirty="0">
              <a:solidFill>
                <a:srgbClr val="0070C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FFB74F1-BE2D-4DD9-8E61-888F7E0E99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55" y="1056084"/>
            <a:ext cx="1092919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>
            <a:extLst>
              <a:ext uri="{FF2B5EF4-FFF2-40B4-BE49-F238E27FC236}">
                <a16:creationId xmlns:a16="http://schemas.microsoft.com/office/drawing/2014/main" id="{7E7566F3-7C6B-4CEF-B2A8-065C9A26B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7437"/>
            <a:ext cx="9144000" cy="59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492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9"/>
            <a:ext cx="8064896" cy="6787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bg-BG" sz="3600" dirty="0">
                <a:solidFill>
                  <a:srgbClr val="0070C0"/>
                </a:solidFill>
              </a:rPr>
              <a:t>А5. Наращивание потенциала - 7-ой период </a:t>
            </a:r>
            <a:r>
              <a:rPr lang="en-US" sz="3600" dirty="0">
                <a:solidFill>
                  <a:srgbClr val="0070C0"/>
                </a:solidFill>
              </a:rPr>
              <a:t>   </a:t>
            </a:r>
            <a:endParaRPr lang="bg-BG" sz="3600" dirty="0">
              <a:solidFill>
                <a:srgbClr val="0070C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388653-7EA4-4097-80B1-78D5086BC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7308"/>
            <a:ext cx="9144000" cy="597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154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432049"/>
          </a:xfrm>
        </p:spPr>
        <p:txBody>
          <a:bodyPr/>
          <a:lstStyle/>
          <a:p>
            <a:pPr eaLnBrk="1" hangingPunct="1"/>
            <a:r>
              <a:rPr lang="ru-RU" sz="3800" dirty="0">
                <a:solidFill>
                  <a:srgbClr val="0070C0"/>
                </a:solidFill>
              </a:rPr>
              <a:t>Д.5  Наращивание потенциала</a:t>
            </a:r>
          </a:p>
        </p:txBody>
      </p:sp>
      <p:sp>
        <p:nvSpPr>
          <p:cNvPr id="9" name="Дата 3"/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88A557-00A8-4FEA-BD2D-685AC1C25201}"/>
              </a:ext>
            </a:extLst>
          </p:cNvPr>
          <p:cNvSpPr txBox="1"/>
          <p:nvPr/>
        </p:nvSpPr>
        <p:spPr>
          <a:xfrm>
            <a:off x="395536" y="1196752"/>
            <a:ext cx="8640960" cy="4893647"/>
          </a:xfrm>
          <a:prstGeom prst="rect">
            <a:avLst/>
          </a:prstGeom>
          <a:noFill/>
          <a:ln w="6350">
            <a:noFill/>
            <a:prstDash val="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r>
              <a:rPr lang="bg-BG" sz="4400" b="1" dirty="0">
                <a:solidFill>
                  <a:srgbClr val="4F81BD">
                    <a:lumMod val="75000"/>
                  </a:srgbClr>
                </a:solidFill>
              </a:rPr>
              <a:t>Коммуникационная стратегия </a:t>
            </a:r>
            <a:r>
              <a:rPr lang="en-US" sz="4400" b="1" dirty="0">
                <a:solidFill>
                  <a:srgbClr val="4F81BD">
                    <a:lumMod val="75000"/>
                  </a:srgbClr>
                </a:solidFill>
              </a:rPr>
              <a:t> </a:t>
            </a:r>
            <a:endParaRPr lang="en-US" sz="4800" b="1" dirty="0">
              <a:solidFill>
                <a:srgbClr val="4F81BD">
                  <a:lumMod val="75000"/>
                </a:srgbClr>
              </a:solidFill>
            </a:endParaRPr>
          </a:p>
          <a:p>
            <a:endParaRPr lang="en-US" sz="1400" b="1" dirty="0">
              <a:solidFill>
                <a:srgbClr val="FF0000"/>
              </a:solidFill>
            </a:endParaRPr>
          </a:p>
          <a:p>
            <a:pPr marL="1028700" lvl="1" indent="-571500">
              <a:buFont typeface="Wingdings" panose="05000000000000000000" pitchFamily="2" charset="2"/>
              <a:buChar char="Ø"/>
            </a:pPr>
            <a:r>
              <a:rPr lang="bg-BG" sz="3200" dirty="0">
                <a:solidFill>
                  <a:srgbClr val="0070C0"/>
                </a:solidFill>
              </a:rPr>
              <a:t>Дорожная карта</a:t>
            </a:r>
            <a:endParaRPr lang="en-US" sz="3200" dirty="0">
              <a:solidFill>
                <a:srgbClr val="0070C0"/>
              </a:solidFill>
            </a:endParaRPr>
          </a:p>
          <a:p>
            <a:pPr marL="1028700" lvl="1" indent="-571500"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70C0"/>
                </a:solidFill>
              </a:rPr>
              <a:t>Справочник</a:t>
            </a:r>
            <a:endParaRPr lang="en-US" sz="3200" i="1" dirty="0">
              <a:solidFill>
                <a:srgbClr val="0070C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>
                <a:solidFill>
                  <a:srgbClr val="002060"/>
                </a:solidFill>
              </a:rPr>
              <a:t>Информирование целевых групп (молодёжи, работодателей, центры НПОО, студентов НПОО) о возможностях обучения и возможной занятости</a:t>
            </a:r>
            <a:endParaRPr lang="en-US" sz="2400" i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>
                <a:solidFill>
                  <a:srgbClr val="002060"/>
                </a:solidFill>
              </a:rPr>
              <a:t>Изменение общественного мнения о НПОО</a:t>
            </a:r>
            <a:endParaRPr lang="en-US" sz="2400" i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>
                <a:solidFill>
                  <a:srgbClr val="002060"/>
                </a:solidFill>
              </a:rPr>
              <a:t>Мотивирование молодёжи к принятию новых подходов и планированию карьеры</a:t>
            </a:r>
            <a:endParaRPr lang="en-US" sz="2400" i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>
                <a:solidFill>
                  <a:srgbClr val="002060"/>
                </a:solidFill>
              </a:rPr>
              <a:t>Обучение работодателей и других заинтересованных сторон</a:t>
            </a:r>
            <a:endParaRPr lang="en-US" sz="24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8126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9E61218A-C426-49AA-8805-8BA7C29CDCF5}"/>
              </a:ext>
            </a:extLst>
          </p:cNvPr>
          <p:cNvSpPr txBox="1">
            <a:spLocks/>
          </p:cNvSpPr>
          <p:nvPr/>
        </p:nvSpPr>
        <p:spPr>
          <a:xfrm>
            <a:off x="0" y="1628800"/>
            <a:ext cx="3131840" cy="41764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+mj-ea"/>
                <a:cs typeface="+mj-cs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bg-BG" sz="24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Ознакомительная поездка во Францию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Участие таджикской делегации НПОО в международной конференции по ОВЖ 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7E275B-E6DD-4040-A7A7-FADCA783DA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566682"/>
            <a:ext cx="3419872" cy="1998222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B062DA3-B862-4469-AA79-AA16B1B9FA4F}"/>
              </a:ext>
            </a:extLst>
          </p:cNvPr>
          <p:cNvSpPr txBox="1">
            <a:spLocks/>
          </p:cNvSpPr>
          <p:nvPr/>
        </p:nvSpPr>
        <p:spPr bwMode="auto">
          <a:xfrm>
            <a:off x="198767" y="-171400"/>
            <a:ext cx="7772400" cy="101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6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Д.5  Наращивание потенциала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ECAED3-2F66-47D0-ADF9-2796287AC0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564904"/>
            <a:ext cx="3419872" cy="25649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6CD9C7-4C56-4B08-A0E4-106F968B94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572493"/>
            <a:ext cx="2664296" cy="1998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8E08979-9C29-4B88-998A-2C31487EBA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059831" y="2570582"/>
            <a:ext cx="2664296" cy="20129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26E118-5C62-43FE-81B8-DE9FC08D092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584" y="4375932"/>
            <a:ext cx="2716543" cy="20374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3F350B-38F0-493C-864B-E2A1287C64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6" y="4653137"/>
            <a:ext cx="3419873" cy="1760204"/>
          </a:xfrm>
          <a:prstGeom prst="rect">
            <a:avLst/>
          </a:prstGeom>
        </p:spPr>
      </p:pic>
      <p:sp>
        <p:nvSpPr>
          <p:cNvPr id="14" name="Дата 3">
            <a:extLst>
              <a:ext uri="{FF2B5EF4-FFF2-40B4-BE49-F238E27FC236}">
                <a16:creationId xmlns:a16="http://schemas.microsoft.com/office/drawing/2014/main" id="{8F241CF3-3478-4B08-8F5F-3C6423D30AEF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81921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9731182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757808" y="-99391"/>
            <a:ext cx="7772400" cy="936104"/>
          </a:xfrm>
        </p:spPr>
        <p:txBody>
          <a:bodyPr/>
          <a:lstStyle/>
          <a:p>
            <a:pPr eaLnBrk="1" hangingPunct="1"/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Горизонтальные деятельности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49342-3C7D-4766-8B81-C23CB9330447}"/>
              </a:ext>
            </a:extLst>
          </p:cNvPr>
          <p:cNvSpPr txBox="1"/>
          <p:nvPr/>
        </p:nvSpPr>
        <p:spPr>
          <a:xfrm>
            <a:off x="323528" y="1412776"/>
            <a:ext cx="8748464" cy="4478149"/>
          </a:xfrm>
          <a:prstGeom prst="rect">
            <a:avLst/>
          </a:prstGeom>
          <a:noFill/>
          <a:ln w="6350">
            <a:noFill/>
            <a:prstDash val="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r>
              <a:rPr lang="ru-RU" sz="40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effectLst>
                  <a:glow rad="127000">
                    <a:srgbClr val="FFFF99"/>
                  </a:glow>
                  <a:outerShdw blurRad="482600" dist="50800" dir="5400000" algn="ctr" rotWithShape="0">
                    <a:srgbClr val="FFC000"/>
                  </a:outerShdw>
                  <a:reflection blurRad="6350" stA="60000" endA="900" endPos="60000" dist="60007" dir="5400000" sy="-100000" algn="bl" rotWithShape="0"/>
                </a:effectLst>
              </a:rPr>
              <a:t>ГА</a:t>
            </a:r>
            <a:r>
              <a:rPr lang="ru-RU" sz="4000" b="1" dirty="0">
                <a:solidFill>
                  <a:srgbClr val="4F81BD">
                    <a:lumMod val="75000"/>
                  </a:srgbClr>
                </a:solidFill>
              </a:rPr>
              <a:t>: Публикации</a:t>
            </a:r>
          </a:p>
          <a:p>
            <a:endParaRPr lang="ru-RU" sz="1100" b="1" dirty="0">
              <a:solidFill>
                <a:srgbClr val="FF0000"/>
              </a:solidFill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Мотивы внесения изменений и дополнений в НПБ НПОО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Методология обучения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Методика проведения пилотного обучения 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Руководство по подготовке тренеров (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bg-BG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bg-BG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Пилотные программ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Программы подготовки преподавателей - синопсис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Исследование и анализ существующих классификаций профессий НПОО в РТ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Исследование рынка труда и анализ потребностей в обучении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Отчет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ы</a:t>
            </a:r>
            <a:r>
              <a:rPr kumimoji="0" lang="bg-BG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проекта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Дата 3"/>
          <p:cNvSpPr txBox="1">
            <a:spLocks noGrp="1"/>
          </p:cNvSpPr>
          <p:nvPr/>
        </p:nvSpPr>
        <p:spPr bwMode="auto">
          <a:xfrm>
            <a:off x="1929583" y="6242193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000066"/>
                </a:solidFill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13926231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757808" y="-99391"/>
            <a:ext cx="7772400" cy="936104"/>
          </a:xfrm>
        </p:spPr>
        <p:txBody>
          <a:bodyPr/>
          <a:lstStyle/>
          <a:p>
            <a:pPr eaLnBrk="1" hangingPunct="1"/>
            <a:r>
              <a:rPr lang="mk-MK" sz="3600" dirty="0">
                <a:solidFill>
                  <a:schemeClr val="accent1">
                    <a:lumMod val="75000"/>
                  </a:schemeClr>
                </a:solidFill>
              </a:rPr>
              <a:t>Горизонтальные Деятельности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49342-3C7D-4766-8B81-C23CB9330447}"/>
              </a:ext>
            </a:extLst>
          </p:cNvPr>
          <p:cNvSpPr txBox="1"/>
          <p:nvPr/>
        </p:nvSpPr>
        <p:spPr>
          <a:xfrm>
            <a:off x="395536" y="1410628"/>
            <a:ext cx="8496944" cy="4124206"/>
          </a:xfrm>
          <a:prstGeom prst="rect">
            <a:avLst/>
          </a:prstGeom>
          <a:noFill/>
          <a:ln w="6350">
            <a:noFill/>
            <a:prstDash val="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r>
              <a:rPr lang="bg-BG" sz="60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effectLst>
                  <a:glow rad="127000">
                    <a:srgbClr val="FFFF99"/>
                  </a:glow>
                  <a:outerShdw blurRad="482600" dist="50800" dir="5400000" algn="ctr" rotWithShape="0">
                    <a:srgbClr val="FFC000"/>
                  </a:outerShdw>
                  <a:reflection blurRad="6350" stA="60000" endA="900" endPos="60000" dist="60007" dir="5400000" sy="-100000" algn="bl" rotWithShape="0"/>
                </a:effectLst>
              </a:rPr>
              <a:t>ГД</a:t>
            </a:r>
            <a:r>
              <a:rPr lang="ru-RU" sz="6000" b="1" dirty="0">
                <a:solidFill>
                  <a:srgbClr val="4F81BD">
                    <a:lumMod val="75000"/>
                  </a:srgbClr>
                </a:solidFill>
              </a:rPr>
              <a:t>:</a:t>
            </a:r>
            <a:r>
              <a:rPr lang="en-US" sz="6000" b="1" dirty="0">
                <a:solidFill>
                  <a:srgbClr val="4F81BD">
                    <a:lumMod val="75000"/>
                  </a:srgbClr>
                </a:solidFill>
              </a:rPr>
              <a:t> </a:t>
            </a:r>
            <a:r>
              <a:rPr lang="bg-BG" sz="6000" b="1" dirty="0">
                <a:solidFill>
                  <a:srgbClr val="4F81BD">
                    <a:lumMod val="75000"/>
                  </a:srgbClr>
                </a:solidFill>
              </a:rPr>
              <a:t>Видимость</a:t>
            </a:r>
            <a:endParaRPr lang="en-US" sz="6000" b="1" dirty="0">
              <a:solidFill>
                <a:srgbClr val="4F81BD">
                  <a:lumMod val="75000"/>
                </a:srgbClr>
              </a:solidFill>
            </a:endParaRPr>
          </a:p>
          <a:p>
            <a:endParaRPr lang="en-US" sz="6000" b="1" dirty="0">
              <a:solidFill>
                <a:srgbClr val="4F81BD">
                  <a:lumMod val="75000"/>
                </a:srgbClr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bg-BG" sz="4400" dirty="0">
                <a:solidFill>
                  <a:srgbClr val="4F81BD">
                    <a:lumMod val="75000"/>
                  </a:srgbClr>
                </a:solidFill>
              </a:rPr>
              <a:t>веб-сай проекта </a:t>
            </a:r>
            <a:r>
              <a:rPr lang="en-US" sz="4400" dirty="0">
                <a:solidFill>
                  <a:srgbClr val="4F81BD">
                    <a:lumMod val="75000"/>
                  </a:srgbClr>
                </a:solidFill>
                <a:hlinkClick r:id="rId2"/>
              </a:rPr>
              <a:t>http://qesp.tj/</a:t>
            </a:r>
            <a:r>
              <a:rPr lang="bg-BG" sz="4400" dirty="0">
                <a:solidFill>
                  <a:srgbClr val="4F81BD">
                    <a:lumMod val="75000"/>
                  </a:srgbClr>
                </a:solidFill>
              </a:rPr>
              <a:t> </a:t>
            </a:r>
            <a:endParaRPr lang="en-US" sz="4400" dirty="0">
              <a:solidFill>
                <a:srgbClr val="4F81BD">
                  <a:lumMod val="75000"/>
                </a:srgbClr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US" sz="4400" dirty="0">
                <a:solidFill>
                  <a:srgbClr val="4F81BD">
                    <a:lumMod val="75000"/>
                  </a:srgbClr>
                </a:solidFill>
              </a:rPr>
              <a:t>1</a:t>
            </a:r>
            <a:r>
              <a:rPr lang="bg-BG" sz="4400" dirty="0">
                <a:solidFill>
                  <a:srgbClr val="4F81BD">
                    <a:lumMod val="75000"/>
                  </a:srgbClr>
                </a:solidFill>
              </a:rPr>
              <a:t>1</a:t>
            </a:r>
            <a:r>
              <a:rPr lang="en-US" sz="4400" dirty="0">
                <a:solidFill>
                  <a:srgbClr val="4F81BD">
                    <a:lumMod val="75000"/>
                  </a:srgbClr>
                </a:solidFill>
              </a:rPr>
              <a:t> </a:t>
            </a:r>
            <a:r>
              <a:rPr lang="bg-BG" sz="4400" dirty="0">
                <a:solidFill>
                  <a:srgbClr val="4F81BD">
                    <a:lumMod val="75000"/>
                  </a:srgbClr>
                </a:solidFill>
              </a:rPr>
              <a:t>публикаций в СМИ</a:t>
            </a:r>
            <a:endParaRPr lang="en-US" sz="4400" dirty="0">
              <a:solidFill>
                <a:srgbClr val="4F81BD">
                  <a:lumMod val="75000"/>
                </a:srgbClr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US" sz="4400" dirty="0">
                <a:solidFill>
                  <a:srgbClr val="4F81BD">
                    <a:lumMod val="75000"/>
                  </a:srgbClr>
                </a:solidFill>
              </a:rPr>
              <a:t>1 </a:t>
            </a:r>
            <a:r>
              <a:rPr lang="bg-BG" sz="4400" dirty="0">
                <a:solidFill>
                  <a:srgbClr val="4F81BD">
                    <a:lumMod val="75000"/>
                  </a:srgbClr>
                </a:solidFill>
              </a:rPr>
              <a:t>телевизионный репортаж </a:t>
            </a:r>
            <a:endParaRPr lang="en-US" sz="4400" dirty="0">
              <a:solidFill>
                <a:srgbClr val="4F81BD">
                  <a:lumMod val="75000"/>
                </a:srgbClr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Дата 3"/>
          <p:cNvSpPr txBox="1">
            <a:spLocks noGrp="1"/>
          </p:cNvSpPr>
          <p:nvPr/>
        </p:nvSpPr>
        <p:spPr bwMode="auto">
          <a:xfrm>
            <a:off x="1929583" y="6242193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000066"/>
                </a:solidFill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22417170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"/>
          <p:cNvSpPr txBox="1">
            <a:spLocks/>
          </p:cNvSpPr>
          <p:nvPr/>
        </p:nvSpPr>
        <p:spPr bwMode="auto">
          <a:xfrm>
            <a:off x="1392238" y="44625"/>
            <a:ext cx="6450012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itchFamily="34" charset="0"/>
                <a:ea typeface="+mn-ea"/>
                <a:cs typeface="Arial" pitchFamily="34" charset="0"/>
              </a:rPr>
              <a:t>Лот 2 – презентация проекта </a:t>
            </a:r>
            <a:endParaRPr kumimoji="0" lang="en-GB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 Light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C720BD-1DB0-4E38-B551-64C7A9788F9D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1D27432-7339-4C11-ABD7-FEE3BD53974A}"/>
              </a:ext>
            </a:extLst>
          </p:cNvPr>
          <p:cNvSpPr/>
          <p:nvPr/>
        </p:nvSpPr>
        <p:spPr>
          <a:xfrm>
            <a:off x="107504" y="2228671"/>
            <a:ext cx="223224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Системный уровень</a:t>
            </a: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F820AAB5-F483-43F0-B4DE-17735F66EE19}"/>
              </a:ext>
            </a:extLst>
          </p:cNvPr>
          <p:cNvSpPr txBox="1">
            <a:spLocks/>
          </p:cNvSpPr>
          <p:nvPr/>
        </p:nvSpPr>
        <p:spPr>
          <a:xfrm>
            <a:off x="2483768" y="1000090"/>
            <a:ext cx="6552728" cy="4949190"/>
          </a:xfrm>
          <a:prstGeom prst="rect">
            <a:avLst/>
          </a:prstGeom>
        </p:spPr>
        <p:txBody>
          <a:bodyPr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Управление НПОО / НПБ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Организационное развитие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Оценка потенциала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Ключевые показатели </a:t>
            </a:r>
            <a:r>
              <a:rPr lang="ru-RU" sz="2400" b="1" dirty="0">
                <a:solidFill>
                  <a:srgbClr val="00B050"/>
                </a:solidFill>
                <a:latin typeface="Calibri"/>
              </a:rPr>
              <a:t>р</a:t>
            </a:r>
            <a:r>
              <a:rPr kumimoji="0" lang="ru-RU" sz="2400" b="1" i="0" u="none" strike="noStrike" kern="1200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езультативности </a:t>
            </a:r>
            <a:r>
              <a:rPr kumimoji="0" lang="ru-RU" sz="1400" b="1" i="0" u="none" strike="noStrike" kern="1200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(КПР)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Коммуникационная стратегия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Национальн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ы</a:t>
            </a: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е классификации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Программирование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–</a:t>
            </a: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НСРО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/</a:t>
            </a: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ССПД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АПО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Исследование статистики НПОО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&amp;</a:t>
            </a: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РТ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ИСУНПР / Стратегия НПР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Обучение для НП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Обучение по сбору и обработке статистики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358138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B6C720BD-1DB0-4E38-B551-64C7A9788F9D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1D27432-7339-4C11-ABD7-FEE3BD53974A}"/>
              </a:ext>
            </a:extLst>
          </p:cNvPr>
          <p:cNvSpPr/>
          <p:nvPr/>
        </p:nvSpPr>
        <p:spPr>
          <a:xfrm>
            <a:off x="107504" y="2348880"/>
            <a:ext cx="230879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Уровень поставки</a:t>
            </a:r>
            <a:r>
              <a:rPr kumimoji="0" lang="en-US" sz="3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bg-BG" sz="3600" b="1" i="0" u="none" strike="noStrike" kern="1200" cap="none" spc="0" normalizeH="0" baseline="0" noProof="0" dirty="0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НПОО</a:t>
            </a:r>
            <a:endParaRPr kumimoji="0" lang="en-US" sz="3600" b="1" i="0" u="none" strike="noStrike" kern="1200" cap="none" spc="0" normalizeH="0" baseline="0" noProof="0" dirty="0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F2F79DF1-704D-4224-94DD-BA17C2967268}"/>
              </a:ext>
            </a:extLst>
          </p:cNvPr>
          <p:cNvSpPr txBox="1">
            <a:spLocks/>
          </p:cNvSpPr>
          <p:nvPr/>
        </p:nvSpPr>
        <p:spPr>
          <a:xfrm>
            <a:off x="2249091" y="692696"/>
            <a:ext cx="6876256" cy="5165345"/>
          </a:xfrm>
          <a:prstGeom prst="rect">
            <a:avLst/>
          </a:prstGeom>
        </p:spPr>
        <p:txBody>
          <a:bodyPr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Управленческие модели ОК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Внутренние элементы, влияющие на ОК НПОО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Внешние элементы, влияющие на ОК НПОО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И</a:t>
            </a:r>
            <a:r>
              <a:rPr kumimoji="0" lang="bg-BG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сследование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Рынка Труда (ИРТ)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АПО ТТ / АПО для работодателей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СОП Концепция 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СОП Инструментарий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СОП внедрение 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Партнерство с работодателями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ОРМ – НПР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Каскадное обучение НПР пилот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Руководство по ОК НПОО 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Самооценка ОК НПОО 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Обучение по ОК 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Пилотирование внутренней СУК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Обучение для партнеров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85F4B618-C0AA-49D3-96E4-D4F328076EEC}"/>
              </a:ext>
            </a:extLst>
          </p:cNvPr>
          <p:cNvSpPr txBox="1">
            <a:spLocks/>
          </p:cNvSpPr>
          <p:nvPr/>
        </p:nvSpPr>
        <p:spPr bwMode="auto">
          <a:xfrm>
            <a:off x="1392238" y="44625"/>
            <a:ext cx="6450012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itchFamily="34" charset="0"/>
                <a:ea typeface="+mn-ea"/>
                <a:cs typeface="Arial" pitchFamily="34" charset="0"/>
              </a:rPr>
              <a:t>Лот 2 – презентация проекта </a:t>
            </a:r>
            <a:endParaRPr kumimoji="0" lang="en-GB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 Light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569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lated image"/>
          <p:cNvPicPr/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72" y="-99392"/>
            <a:ext cx="9144000" cy="695739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4352580" y="-98813"/>
            <a:ext cx="184730" cy="15388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br>
              <a:rPr kumimoji="0" lang="en-US" sz="5400" b="1" i="0" u="none" strike="noStrike" kern="1200" cap="none" spc="0" normalizeH="0" baseline="0" noProof="0" dirty="0">
                <a:ln w="12700" cmpd="sng">
                  <a:solidFill>
                    <a:srgbClr val="8064A2"/>
                  </a:solidFill>
                  <a:prstDash val="solid"/>
                </a:ln>
                <a:gradFill>
                  <a:gsLst>
                    <a:gs pos="0">
                      <a:srgbClr val="002060"/>
                    </a:gs>
                    <a:gs pos="4000">
                      <a:srgbClr val="8064A2">
                        <a:lumMod val="60000"/>
                        <a:lumOff val="40000"/>
                      </a:srgbClr>
                    </a:gs>
                    <a:gs pos="87000">
                      <a:srgbClr val="8064A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endParaRPr kumimoji="0" lang="en-US" sz="4000" b="1" i="0" u="none" strike="noStrike" kern="1200" cap="none" spc="0" normalizeH="0" baseline="0" noProof="0" dirty="0">
              <a:ln w="12700" cmpd="sng">
                <a:solidFill>
                  <a:srgbClr val="8064A2"/>
                </a:solidFill>
                <a:prstDash val="solid"/>
              </a:ln>
              <a:gradFill>
                <a:gsLst>
                  <a:gs pos="0">
                    <a:srgbClr val="002060"/>
                  </a:gs>
                  <a:gs pos="4000">
                    <a:srgbClr val="8064A2">
                      <a:lumMod val="60000"/>
                      <a:lumOff val="40000"/>
                    </a:srgbClr>
                  </a:gs>
                  <a:gs pos="87000">
                    <a:srgbClr val="8064A2">
                      <a:lumMod val="20000"/>
                      <a:lumOff val="8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628" y="-110575"/>
            <a:ext cx="900100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Руководящий комитет проекта </a:t>
            </a:r>
          </a:p>
          <a:p>
            <a:pPr algn="ctr"/>
            <a:r>
              <a:rPr lang="ru-RU" sz="4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шестая и седьмая встреча</a:t>
            </a:r>
            <a:br>
              <a:rPr lang="ru-RU" sz="4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ППКО I – Лот 2</a:t>
            </a:r>
            <a:endParaRPr lang="en-US" sz="2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060" y="1530066"/>
            <a:ext cx="4762500" cy="4867275"/>
          </a:xfrm>
          <a:prstGeom prst="rect">
            <a:avLst/>
          </a:prstGeom>
        </p:spPr>
      </p:pic>
      <p:sp>
        <p:nvSpPr>
          <p:cNvPr id="12" name="Дата 3"/>
          <p:cNvSpPr txBox="1">
            <a:spLocks noGrp="1"/>
          </p:cNvSpPr>
          <p:nvPr/>
        </p:nvSpPr>
        <p:spPr bwMode="auto">
          <a:xfrm>
            <a:off x="2016633" y="6408524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chemeClr val="bg1"/>
                </a:solidFill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3108300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403648" y="2564904"/>
            <a:ext cx="6624736" cy="25922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>
                <a:latin typeface="+mn-lt"/>
              </a:rPr>
              <a:t>Результаты </a:t>
            </a:r>
            <a:br>
              <a:rPr lang="ru-RU" sz="5400" b="1" dirty="0">
                <a:latin typeface="+mn-lt"/>
              </a:rPr>
            </a:br>
            <a:r>
              <a:rPr lang="ru-RU" sz="4900" b="1" dirty="0">
                <a:solidFill>
                  <a:srgbClr val="C00000"/>
                </a:solidFill>
                <a:latin typeface="+mn-lt"/>
              </a:rPr>
              <a:t>шестого и седьмого </a:t>
            </a:r>
            <a:br>
              <a:rPr lang="ru-RU" sz="4900" b="1" dirty="0">
                <a:solidFill>
                  <a:srgbClr val="C00000"/>
                </a:solidFill>
                <a:latin typeface="+mn-lt"/>
              </a:rPr>
            </a:br>
            <a:r>
              <a:rPr lang="ru-RU" sz="4900" b="1" dirty="0">
                <a:latin typeface="+mn-lt"/>
              </a:rPr>
              <a:t>периода выполнения  </a:t>
            </a:r>
            <a:endParaRPr lang="ru-RU" sz="4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9233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28334" y="1157613"/>
            <a:ext cx="8608162" cy="5072437"/>
          </a:xfrm>
        </p:spPr>
        <p:txBody>
          <a:bodyPr/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</a:t>
            </a:r>
            <a:r>
              <a:rPr lang="ru-RU" sz="3000" b="1" dirty="0">
                <a:solidFill>
                  <a:srgbClr val="FF0000"/>
                </a:solidFill>
              </a:rPr>
              <a:t> </a:t>
            </a:r>
            <a:r>
              <a:rPr lang="ru-RU" sz="3000" b="1" dirty="0">
                <a:solidFill>
                  <a:srgbClr val="C00000"/>
                </a:solidFill>
              </a:rPr>
              <a:t>проектов</a:t>
            </a:r>
            <a:r>
              <a:rPr lang="ru-RU" sz="3000" b="1" dirty="0">
                <a:solidFill>
                  <a:srgbClr val="FF0000"/>
                </a:solidFill>
              </a:rPr>
              <a:t> </a:t>
            </a:r>
            <a:r>
              <a:rPr lang="ru-RU" sz="3000" b="1" dirty="0">
                <a:solidFill>
                  <a:srgbClr val="002060"/>
                </a:solidFill>
              </a:rPr>
              <a:t>на внесение </a:t>
            </a:r>
            <a:r>
              <a:rPr lang="ru-RU" sz="3000" b="1" dirty="0">
                <a:solidFill>
                  <a:srgbClr val="C00000"/>
                </a:solidFill>
              </a:rPr>
              <a:t>изменений и дополнений </a:t>
            </a:r>
            <a:r>
              <a:rPr lang="ru-RU" sz="3000" b="1" dirty="0">
                <a:solidFill>
                  <a:srgbClr val="002060"/>
                </a:solidFill>
              </a:rPr>
              <a:t>действующих нормативно-правовых актов  в области ПОО соответственно в </a:t>
            </a:r>
            <a:r>
              <a:rPr lang="ru-RU" sz="3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Парламент и Правительство РТ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ru-RU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законодательная инициатива, </a:t>
            </a:r>
            <a:r>
              <a:rPr lang="ru-RU" sz="28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изменяющая и дополняющая нормативную базу в области начального профобразования и обучения взрослых</a:t>
            </a:r>
          </a:p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Национальная конференция</a:t>
            </a:r>
          </a:p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НПБ в НПОО – </a:t>
            </a: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отчет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6131842"/>
            <a:ext cx="1229439" cy="620688"/>
          </a:xfrm>
          <a:prstGeom prst="rect">
            <a:avLst/>
          </a:prstGeom>
        </p:spPr>
      </p:pic>
      <p:sp>
        <p:nvSpPr>
          <p:cNvPr id="6" name="Дата 3"/>
          <p:cNvSpPr txBox="1">
            <a:spLocks noGrp="1"/>
          </p:cNvSpPr>
          <p:nvPr/>
        </p:nvSpPr>
        <p:spPr bwMode="auto">
          <a:xfrm>
            <a:off x="1305980" y="6331590"/>
            <a:ext cx="6552728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000066"/>
                </a:solidFill>
              </a:rPr>
              <a:t>Проект финансируется Европейским Союзом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0D14D50-81E9-4185-A24C-68B85AC8CF46}"/>
              </a:ext>
            </a:extLst>
          </p:cNvPr>
          <p:cNvSpPr txBox="1">
            <a:spLocks/>
          </p:cNvSpPr>
          <p:nvPr/>
        </p:nvSpPr>
        <p:spPr bwMode="auto">
          <a:xfrm>
            <a:off x="685800" y="12164"/>
            <a:ext cx="7772400" cy="50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sz="3600" dirty="0">
                <a:solidFill>
                  <a:srgbClr val="0070C0"/>
                </a:solidFill>
              </a:rPr>
              <a:t>Обзор нормативно-правовой базы</a:t>
            </a:r>
            <a:endParaRPr lang="bg-BG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909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16632"/>
            <a:ext cx="7772400" cy="576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Д.2  Система НПР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- </a:t>
            </a:r>
            <a:r>
              <a:rPr kumimoji="0" lang="bg-BG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Пилотная система НПР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55D810-42B5-48F7-B07D-6E53115ACB2F}"/>
              </a:ext>
            </a:extLst>
          </p:cNvPr>
          <p:cNvSpPr txBox="1"/>
          <p:nvPr/>
        </p:nvSpPr>
        <p:spPr>
          <a:xfrm>
            <a:off x="107504" y="862281"/>
            <a:ext cx="3528392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 pitchFamily="34" charset="0"/>
                <a:ea typeface="Malgun Gothic" panose="020B0503020000020004" pitchFamily="34" charset="-127"/>
                <a:cs typeface="+mn-cs"/>
              </a:rPr>
              <a:t>Число целевых групп населения, которые будут включены в экспериментальный этап, составляет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 pitchFamily="34" charset="0"/>
                <a:ea typeface="Malgun Gothic" panose="020B0503020000020004" pitchFamily="34" charset="-127"/>
                <a:cs typeface="+mn-cs"/>
              </a:rPr>
              <a:t>1839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 pitchFamily="34" charset="0"/>
                <a:ea typeface="Malgun Gothic" panose="020B0503020000020004" pitchFamily="34" charset="-127"/>
                <a:cs typeface="+mn-cs"/>
              </a:rPr>
              <a:t>; из них - 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Malgun Gothic" panose="020B0503020000020004" pitchFamily="34" charset="-127"/>
                <a:cs typeface="+mn-cs"/>
              </a:rPr>
              <a:t>124 мастера-тренеров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 pitchFamily="34" charset="0"/>
                <a:ea typeface="Malgun Gothic" panose="020B0503020000020004" pitchFamily="34" charset="-127"/>
                <a:cs typeface="+mn-cs"/>
              </a:rPr>
              <a:t>,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 pitchFamily="34" charset="0"/>
                <a:ea typeface="Malgun Gothic" panose="020B0503020000020004" pitchFamily="34" charset="-127"/>
                <a:cs typeface="+mn-cs"/>
              </a:rPr>
              <a:t>130 - менеджеров 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 pitchFamily="34" charset="0"/>
                <a:ea typeface="Malgun Gothic" panose="020B0503020000020004" pitchFamily="34" charset="-127"/>
                <a:cs typeface="+mn-cs"/>
              </a:rPr>
              <a:t>и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 pitchFamily="34" charset="0"/>
                <a:ea typeface="Malgun Gothic" panose="020B0503020000020004" pitchFamily="34" charset="-127"/>
                <a:cs typeface="+mn-cs"/>
              </a:rPr>
              <a:t>1585 в каскадном НПР по всей стране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 pitchFamily="34" charset="0"/>
                <a:ea typeface="Malgun Gothic" panose="020B0503020000020004" pitchFamily="34" charset="-127"/>
                <a:cs typeface="+mn-cs"/>
              </a:rPr>
              <a:t>, из которых - 775 стажёров для обучения по общим компетенциям и 810 - по предметам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B9A8FFA-36D7-4029-ACC1-1D21CC2CF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460" y="836712"/>
            <a:ext cx="972108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097" name="Picture 1">
            <a:extLst>
              <a:ext uri="{FF2B5EF4-FFF2-40B4-BE49-F238E27FC236}">
                <a16:creationId xmlns:a16="http://schemas.microsoft.com/office/drawing/2014/main" id="{88111BD5-011D-4CBE-AAE0-AD6B8EF32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276" y="882431"/>
            <a:ext cx="5644219" cy="333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Дата 3">
            <a:extLst>
              <a:ext uri="{FF2B5EF4-FFF2-40B4-BE49-F238E27FC236}">
                <a16:creationId xmlns:a16="http://schemas.microsoft.com/office/drawing/2014/main" id="{90E5BDE6-5493-4DD1-BA43-D97E457598D2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76" y="6263973"/>
            <a:ext cx="856983" cy="428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флаг европы eu иллюстрация вектора. иллюстрации насчитывающей европы -  59623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6228901"/>
            <a:ext cx="864096" cy="52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399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Дата 3"/>
          <p:cNvSpPr txBox="1">
            <a:spLocks noGrp="1"/>
          </p:cNvSpPr>
          <p:nvPr/>
        </p:nvSpPr>
        <p:spPr bwMode="auto">
          <a:xfrm>
            <a:off x="1929567" y="6447339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Project is funded by the European Union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89D5B572-96E1-44CB-ABC0-822A5F2BAC4E}"/>
              </a:ext>
            </a:extLst>
          </p:cNvPr>
          <p:cNvSpPr txBox="1">
            <a:spLocks/>
          </p:cNvSpPr>
          <p:nvPr/>
        </p:nvSpPr>
        <p:spPr>
          <a:xfrm>
            <a:off x="638123" y="107241"/>
            <a:ext cx="7772400" cy="5760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Подготовка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lang="bg-BG" sz="4000" dirty="0">
                <a:solidFill>
                  <a:srgbClr val="0070C0"/>
                </a:solidFill>
                <a:latin typeface="Calibri"/>
              </a:rPr>
              <a:t>м</a:t>
            </a:r>
            <a:r>
              <a:rPr kumimoji="0" lang="bg-BG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астер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</a:t>
            </a:r>
            <a:r>
              <a:rPr kumimoji="0" lang="bg-BG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тренеров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C324388-24A2-4725-9725-4AAC48DF28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074" y="620688"/>
            <a:ext cx="3899925" cy="23042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377300-7523-441A-B197-B508CF78B1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20688"/>
            <a:ext cx="2632846" cy="19442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9482585-25B9-437F-B6B3-CF8BA49877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242" y="620687"/>
            <a:ext cx="2692973" cy="18995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0438D20-50A9-4A13-A63A-A6CC13E144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228" y="2513382"/>
            <a:ext cx="2632845" cy="183123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C8FE3E2-6678-45CE-8EC1-EE9D673A94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074" y="2924943"/>
            <a:ext cx="3899926" cy="210047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5736204-9D1B-498E-B3DE-30B69AC9747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0480" y="4149080"/>
            <a:ext cx="1512110" cy="270892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1A62864-80CD-4D51-A87D-23947B84F40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949" y="4344617"/>
            <a:ext cx="2026853" cy="253709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27F9837-E062-46B0-8EB8-7D7B4608AB1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1491630" cy="17797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B301416-5A88-4150-8CBF-AE673962CDB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630" y="2520282"/>
            <a:ext cx="1160155" cy="204544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49AE000-4C5B-45AB-AE2A-54D0E9374B8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25574" y="4712925"/>
            <a:ext cx="2511131" cy="177902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AA761A6-8F49-4A68-86FF-B292BC02129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073" y="5025414"/>
            <a:ext cx="1691680" cy="187049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C56072E-BEDB-4E0D-9502-CDC98DD9EDF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10233" y="4984829"/>
            <a:ext cx="2233765" cy="191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577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D51D59B-E464-4E31-B7E5-C0DF556BF0E4}"/>
              </a:ext>
            </a:extLst>
          </p:cNvPr>
          <p:cNvCxnSpPr>
            <a:cxnSpLocks/>
          </p:cNvCxnSpPr>
          <p:nvPr/>
        </p:nvCxnSpPr>
        <p:spPr>
          <a:xfrm>
            <a:off x="0" y="66498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4B91248-225F-42C3-87C3-03B405506588}"/>
              </a:ext>
            </a:extLst>
          </p:cNvPr>
          <p:cNvCxnSpPr>
            <a:cxnSpLocks/>
          </p:cNvCxnSpPr>
          <p:nvPr/>
        </p:nvCxnSpPr>
        <p:spPr>
          <a:xfrm>
            <a:off x="0" y="6137564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191F3CAF-F7B4-4FD4-A74A-055025E64E85}"/>
              </a:ext>
            </a:extLst>
          </p:cNvPr>
          <p:cNvSpPr/>
          <p:nvPr/>
        </p:nvSpPr>
        <p:spPr>
          <a:xfrm>
            <a:off x="3325026" y="62496"/>
            <a:ext cx="2493952" cy="555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методологи</a:t>
            </a:r>
            <a:r>
              <a:rPr lang="bg-BG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A800541-610A-4234-9B7E-9C33D6EF0B60}"/>
              </a:ext>
            </a:extLst>
          </p:cNvPr>
          <p:cNvGraphicFramePr>
            <a:graphicFrameLocks noGrp="1"/>
          </p:cNvGraphicFramePr>
          <p:nvPr/>
        </p:nvGraphicFramePr>
        <p:xfrm>
          <a:off x="481843" y="910625"/>
          <a:ext cx="8157187" cy="1980184"/>
        </p:xfrm>
        <a:graphic>
          <a:graphicData uri="http://schemas.openxmlformats.org/drawingml/2006/table">
            <a:tbl>
              <a:tblPr firstRow="1" firstCol="1" bandRow="1"/>
              <a:tblGrid>
                <a:gridCol w="1344245">
                  <a:extLst>
                    <a:ext uri="{9D8B030D-6E8A-4147-A177-3AD203B41FA5}">
                      <a16:colId xmlns:a16="http://schemas.microsoft.com/office/drawing/2014/main" val="500946718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2840040845"/>
                    </a:ext>
                  </a:extLst>
                </a:gridCol>
                <a:gridCol w="1501599">
                  <a:extLst>
                    <a:ext uri="{9D8B030D-6E8A-4147-A177-3AD203B41FA5}">
                      <a16:colId xmlns:a16="http://schemas.microsoft.com/office/drawing/2014/main" val="1292908582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2352770410"/>
                    </a:ext>
                  </a:extLst>
                </a:gridCol>
                <a:gridCol w="1439557">
                  <a:extLst>
                    <a:ext uri="{9D8B030D-6E8A-4147-A177-3AD203B41FA5}">
                      <a16:colId xmlns:a16="http://schemas.microsoft.com/office/drawing/2014/main" val="1486963181"/>
                    </a:ext>
                  </a:extLst>
                </a:gridCol>
                <a:gridCol w="387538">
                  <a:extLst>
                    <a:ext uri="{9D8B030D-6E8A-4147-A177-3AD203B41FA5}">
                      <a16:colId xmlns:a16="http://schemas.microsoft.com/office/drawing/2014/main" val="1767410949"/>
                    </a:ext>
                  </a:extLst>
                </a:gridCol>
                <a:gridCol w="1560943">
                  <a:extLst>
                    <a:ext uri="{9D8B030D-6E8A-4147-A177-3AD203B41FA5}">
                      <a16:colId xmlns:a16="http://schemas.microsoft.com/office/drawing/2014/main" val="3813752986"/>
                    </a:ext>
                  </a:extLst>
                </a:gridCol>
                <a:gridCol w="384841">
                  <a:extLst>
                    <a:ext uri="{9D8B030D-6E8A-4147-A177-3AD203B41FA5}">
                      <a16:colId xmlns:a16="http://schemas.microsoft.com/office/drawing/2014/main" val="3431767154"/>
                    </a:ext>
                  </a:extLst>
                </a:gridCol>
                <a:gridCol w="768782">
                  <a:extLst>
                    <a:ext uri="{9D8B030D-6E8A-4147-A177-3AD203B41FA5}">
                      <a16:colId xmlns:a16="http://schemas.microsoft.com/office/drawing/2014/main" val="260590468"/>
                    </a:ext>
                  </a:extLst>
                </a:gridCol>
              </a:tblGrid>
              <a:tr h="19548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преподавателей по КК обученных в РИПО 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09" marR="971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300" b="1"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09" marR="971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преподавателей по КК обученных без отрыва от работы 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09" marR="971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300" b="1"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09" marR="971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дополнительных преподавателей по КК 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09" marR="971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300" b="1"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09" marR="971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преподавателей по ОК, ПК и КСПОО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09" marR="971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300" b="1"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09" marR="971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Обучены на КПП 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09" marR="971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64582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5C34C0F1-71E0-45C8-A03D-B9D6EEAC6F6E}"/>
              </a:ext>
            </a:extLst>
          </p:cNvPr>
          <p:cNvSpPr/>
          <p:nvPr/>
        </p:nvSpPr>
        <p:spPr>
          <a:xfrm>
            <a:off x="269457" y="2919803"/>
            <a:ext cx="8750451" cy="3209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компоненты методологии обучения НПР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этап учебных мероприятий базируется на двух компонентах: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КОМПОНЕНТ 1 – Курсы подготовки преподавателей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все отобранные мастер – преподаватели были обучены темам, которые охватывают работу с взрослыми, навыки фасилитации и презентации, разработка методологии для обучения,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Times New Roman" panose="02020603050405020304" pitchFamily="18" charset="0"/>
              </a:rPr>
              <a:t>мониторинг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оценка обучения.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КОМПОНЕНТ 2: Тематическое обучение: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программы обучения по конкретным, общим, пересекающимся и секторальным компетенциям.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8" name="Дата 3">
            <a:extLst>
              <a:ext uri="{FF2B5EF4-FFF2-40B4-BE49-F238E27FC236}">
                <a16:creationId xmlns:a16="http://schemas.microsoft.com/office/drawing/2014/main" id="{29A9F0A2-3C00-42FF-927D-2DBBA86CEEC6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3999605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91F88B1-13E7-47D7-A810-84EB7A998187}"/>
              </a:ext>
            </a:extLst>
          </p:cNvPr>
          <p:cNvCxnSpPr>
            <a:cxnSpLocks/>
          </p:cNvCxnSpPr>
          <p:nvPr/>
        </p:nvCxnSpPr>
        <p:spPr>
          <a:xfrm>
            <a:off x="0" y="66498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C5D4434-9FE8-4380-9F08-3617FB835321}"/>
              </a:ext>
            </a:extLst>
          </p:cNvPr>
          <p:cNvSpPr/>
          <p:nvPr/>
        </p:nvSpPr>
        <p:spPr>
          <a:xfrm>
            <a:off x="2123728" y="62496"/>
            <a:ext cx="5688865" cy="513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СООТВЕТСТВИЕ КРИТЕРИЯМ</a:t>
            </a:r>
            <a:r>
              <a:rPr kumimoji="0" lang="tr-TR" sz="2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- 1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074F5A-4D49-47E1-B2F7-7C9FB141F752}"/>
              </a:ext>
            </a:extLst>
          </p:cNvPr>
          <p:cNvSpPr/>
          <p:nvPr/>
        </p:nvSpPr>
        <p:spPr>
          <a:xfrm>
            <a:off x="2833158" y="641291"/>
            <a:ext cx="3281668" cy="49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ВКЛЮЧЕНИЯ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BD5E8C-6AF5-48F8-AB0D-EEEF902166AC}"/>
              </a:ext>
            </a:extLst>
          </p:cNvPr>
          <p:cNvSpPr/>
          <p:nvPr/>
        </p:nvSpPr>
        <p:spPr>
          <a:xfrm>
            <a:off x="359532" y="1220634"/>
            <a:ext cx="8424936" cy="4811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Касательно преподавателей по КК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Пройти 3 дневные КПП при условии регулярного посещения курсов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специалистом в конкретной области касательно 18 отобранных профессий.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Касательно преподавателей по КК РИПО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Успешно пройти 3 дневные КПП при  условии регулярного посещения курсов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Успешно пройти 5 дневное тематическое обучение по таким дисциплинам как «газоэлектросварка», «слесарское дело по ремонту автомобиля», «электромонтёр по ремонту и обслуживанию электрооборудования» и «тракторист - машинист сельскохозяйственного производства»  (требуется регулярное посещение)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специалистом в конкретной области касательно 18 отобранных профессий.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Касательно преподавателей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ООК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Успешно пройти 3 дневные КПП при  условии регулярного посещения курсов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Успешно пройти 1 и 2 серии обучения (требуется регулярное посещение)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минимум иметь стремление и мотивацию для передачи знаний и оказания помощи другим для саморазвития.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08912C71-9ECD-4B13-8ABA-3EE8B6ECBE3D}"/>
              </a:ext>
            </a:extLst>
          </p:cNvPr>
          <p:cNvSpPr txBox="1">
            <a:spLocks noGrp="1"/>
          </p:cNvSpPr>
          <p:nvPr/>
        </p:nvSpPr>
        <p:spPr bwMode="auto">
          <a:xfrm>
            <a:off x="2118568" y="6327340"/>
            <a:ext cx="4906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финансируется Европейским Союзом</a:t>
            </a:r>
          </a:p>
        </p:txBody>
      </p:sp>
    </p:spTree>
    <p:extLst>
      <p:ext uri="{BB962C8B-B14F-4D97-AF65-F5344CB8AC3E}">
        <p14:creationId xmlns:p14="http://schemas.microsoft.com/office/powerpoint/2010/main" val="1846690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10295</TotalTime>
  <Words>1949</Words>
  <Application>Microsoft Office PowerPoint</Application>
  <PresentationFormat>On-screen Show (4:3)</PresentationFormat>
  <Paragraphs>400</Paragraphs>
  <Slides>38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38</vt:i4>
      </vt:variant>
    </vt:vector>
  </HeadingPairs>
  <TitlesOfParts>
    <vt:vector size="56" baseType="lpstr">
      <vt:lpstr>Agency</vt:lpstr>
      <vt:lpstr>Agency FB</vt:lpstr>
      <vt:lpstr>Arial</vt:lpstr>
      <vt:lpstr>Arial Black</vt:lpstr>
      <vt:lpstr>Calibri</vt:lpstr>
      <vt:lpstr>Calibri Light</vt:lpstr>
      <vt:lpstr>Century Gothic</vt:lpstr>
      <vt:lpstr>Symbol</vt:lpstr>
      <vt:lpstr>Times New Roman</vt:lpstr>
      <vt:lpstr>Times New Roman,serif</vt:lpstr>
      <vt:lpstr>Wingdings</vt:lpstr>
      <vt:lpstr>Office Theme</vt:lpstr>
      <vt:lpstr>Тема Office</vt:lpstr>
      <vt:lpstr>1_Office Theme</vt:lpstr>
      <vt:lpstr>6_Тема Office</vt:lpstr>
      <vt:lpstr>1_Тема Office</vt:lpstr>
      <vt:lpstr>2_Тема Office</vt:lpstr>
      <vt:lpstr>3_Тема Office</vt:lpstr>
      <vt:lpstr>  Руководящий комитет проекта шестая и седьмая встреча ППКО I – Лот 2 Презентация хода выполнения проекта и рабочего плана Галия Бoжанова, Руководитель Проекта, эксперт по Политике ПОО Булент Килинч, КЭ2, Тренер подготовки преподователей   </vt:lpstr>
      <vt:lpstr> Проект реализуется консорциумом во главе с GOPA  </vt:lpstr>
      <vt:lpstr>PowerPoint Presentation</vt:lpstr>
      <vt:lpstr>Результаты  шестого и седьмого  периода выполнения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Д.3  Поставка оборудования - ЦПК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Д.3  Центры-поставщики обучения</vt:lpstr>
      <vt:lpstr>Д.4  Механизмы партнерства</vt:lpstr>
      <vt:lpstr>А5. Наращивание потенциала - 6-ой период    </vt:lpstr>
      <vt:lpstr>А5. Наращивание потенциала - 7-ой период    </vt:lpstr>
      <vt:lpstr>Д.5  Наращивание потенциала</vt:lpstr>
      <vt:lpstr>PowerPoint Presentation</vt:lpstr>
      <vt:lpstr>Горизонтальные деятельности </vt:lpstr>
      <vt:lpstr>Горизонтальные Деятельности</vt:lpstr>
      <vt:lpstr>PowerPoint Presentation</vt:lpstr>
      <vt:lpstr>PowerPoint Presentation</vt:lpstr>
      <vt:lpstr>PowerPoint Presentation</vt:lpstr>
    </vt:vector>
  </TitlesOfParts>
  <Company>GOPA pqc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GB</dc:creator>
  <cp:lastModifiedBy>Gala</cp:lastModifiedBy>
  <cp:revision>1010</cp:revision>
  <cp:lastPrinted>2018-03-12T08:14:24Z</cp:lastPrinted>
  <dcterms:created xsi:type="dcterms:W3CDTF">2012-12-10T20:31:53Z</dcterms:created>
  <dcterms:modified xsi:type="dcterms:W3CDTF">2020-12-03T07:43:19Z</dcterms:modified>
</cp:coreProperties>
</file>